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83" r:id="rId3"/>
    <p:sldId id="409" r:id="rId4"/>
    <p:sldId id="368" r:id="rId5"/>
    <p:sldId id="369" r:id="rId6"/>
    <p:sldId id="370" r:id="rId7"/>
    <p:sldId id="374" r:id="rId8"/>
    <p:sldId id="372" r:id="rId9"/>
    <p:sldId id="273" r:id="rId10"/>
    <p:sldId id="375" r:id="rId11"/>
    <p:sldId id="381" r:id="rId12"/>
    <p:sldId id="380" r:id="rId13"/>
    <p:sldId id="272" r:id="rId14"/>
    <p:sldId id="376" r:id="rId15"/>
    <p:sldId id="378" r:id="rId16"/>
    <p:sldId id="377" r:id="rId17"/>
    <p:sldId id="379" r:id="rId18"/>
    <p:sldId id="382" r:id="rId19"/>
    <p:sldId id="383" r:id="rId20"/>
    <p:sldId id="269" r:id="rId21"/>
    <p:sldId id="384" r:id="rId22"/>
    <p:sldId id="257" r:id="rId23"/>
    <p:sldId id="264" r:id="rId24"/>
    <p:sldId id="276" r:id="rId25"/>
    <p:sldId id="278" r:id="rId26"/>
    <p:sldId id="385" r:id="rId27"/>
    <p:sldId id="275" r:id="rId28"/>
    <p:sldId id="298" r:id="rId29"/>
    <p:sldId id="268" r:id="rId30"/>
    <p:sldId id="280" r:id="rId31"/>
    <p:sldId id="281" r:id="rId32"/>
    <p:sldId id="267" r:id="rId33"/>
    <p:sldId id="284" r:id="rId34"/>
    <p:sldId id="411" r:id="rId35"/>
    <p:sldId id="287" r:id="rId36"/>
    <p:sldId id="288" r:id="rId37"/>
    <p:sldId id="289" r:id="rId38"/>
    <p:sldId id="290" r:id="rId39"/>
    <p:sldId id="291" r:id="rId40"/>
    <p:sldId id="366" r:id="rId41"/>
    <p:sldId id="293" r:id="rId42"/>
    <p:sldId id="292" r:id="rId43"/>
    <p:sldId id="306" r:id="rId44"/>
    <p:sldId id="367" r:id="rId45"/>
    <p:sldId id="295" r:id="rId46"/>
    <p:sldId id="296" r:id="rId47"/>
    <p:sldId id="301" r:id="rId48"/>
    <p:sldId id="297" r:id="rId49"/>
    <p:sldId id="302" r:id="rId50"/>
    <p:sldId id="303" r:id="rId51"/>
    <p:sldId id="304" r:id="rId52"/>
    <p:sldId id="386" r:id="rId53"/>
    <p:sldId id="316" r:id="rId54"/>
    <p:sldId id="317" r:id="rId55"/>
    <p:sldId id="313" r:id="rId56"/>
    <p:sldId id="312" r:id="rId57"/>
    <p:sldId id="314" r:id="rId58"/>
    <p:sldId id="315" r:id="rId59"/>
    <p:sldId id="318" r:id="rId60"/>
    <p:sldId id="305" r:id="rId61"/>
    <p:sldId id="391" r:id="rId62"/>
    <p:sldId id="404" r:id="rId63"/>
    <p:sldId id="363" r:id="rId64"/>
    <p:sldId id="413" r:id="rId65"/>
    <p:sldId id="394" r:id="rId66"/>
    <p:sldId id="365" r:id="rId67"/>
    <p:sldId id="408" r:id="rId68"/>
    <p:sldId id="403" r:id="rId69"/>
    <p:sldId id="388" r:id="rId70"/>
    <p:sldId id="412" r:id="rId71"/>
    <p:sldId id="320" r:id="rId72"/>
    <p:sldId id="398" r:id="rId73"/>
    <p:sldId id="322" r:id="rId74"/>
    <p:sldId id="396" r:id="rId75"/>
    <p:sldId id="323" r:id="rId76"/>
    <p:sldId id="400" r:id="rId77"/>
    <p:sldId id="397" r:id="rId78"/>
    <p:sldId id="325" r:id="rId79"/>
    <p:sldId id="326" r:id="rId80"/>
    <p:sldId id="327" r:id="rId81"/>
    <p:sldId id="324" r:id="rId82"/>
  </p:sldIdLst>
  <p:sldSz cx="9144000" cy="6858000" type="screen4x3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2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75" autoAdjust="0"/>
  </p:normalViewPr>
  <p:slideViewPr>
    <p:cSldViewPr>
      <p:cViewPr>
        <p:scale>
          <a:sx n="110" d="100"/>
          <a:sy n="110" d="100"/>
        </p:scale>
        <p:origin x="-1644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77E65-CDF2-45FF-B4D7-FA4A1DA13922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1A512-5EBA-49DE-83A6-D412DC0CD85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909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19D91-6EEE-468C-8AB9-B6CF33E85E02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4543D-D87A-4496-9C1A-0EA0D371357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62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C486-59A7-4616-97E8-37C7155A3DF0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</a:t>
            </a:r>
            <a:r>
              <a:rPr lang="fr-FR" baseline="0" dirty="0" smtClean="0"/>
              <a:t> fonction de la température de sortie des gaz de l’évaporateur, la sonde appuie sur la membrane qui transmet ce </a:t>
            </a:r>
            <a:r>
              <a:rPr lang="fr-FR" baseline="0" dirty="0" err="1" smtClean="0"/>
              <a:t>mvt</a:t>
            </a:r>
            <a:r>
              <a:rPr lang="fr-FR" baseline="0" dirty="0" smtClean="0"/>
              <a:t> au pointeau qui va sortir de son siège</a:t>
            </a:r>
          </a:p>
          <a:p>
            <a:r>
              <a:rPr lang="fr-FR" baseline="0" dirty="0" smtClean="0"/>
              <a:t>Le réfrigérant peut passer en quantité supérieure et donc faire baisser la température.</a:t>
            </a:r>
          </a:p>
          <a:p>
            <a:r>
              <a:rPr lang="fr-FR" baseline="0" dirty="0" smtClean="0"/>
              <a:t>Cette différence de température entre la sortie de l’évaporateur et l’entrée au détendeur : s’appelle la surchauffe.</a:t>
            </a:r>
          </a:p>
          <a:p>
            <a:r>
              <a:rPr lang="fr-FR" baseline="0" dirty="0" smtClean="0"/>
              <a:t>Elle est nécessaire afin d’éviter d’introduire du liquide dans le compresseur, ce qui pourrait l’endommager.</a:t>
            </a:r>
          </a:p>
          <a:p>
            <a:r>
              <a:rPr lang="fr-FR" baseline="0" dirty="0" smtClean="0"/>
              <a:t>Elle ne doit pas être trop importante (car il faudra évacuer cette chaleur en plus de la chaleur de condensation lors de la désurchauffe)</a:t>
            </a:r>
          </a:p>
          <a:p>
            <a:r>
              <a:rPr lang="fr-FR" baseline="0" dirty="0" smtClean="0"/>
              <a:t>Elle ne doit pas être trop petite (présence de gouttes de liquide dans le mélange gazeux)</a:t>
            </a:r>
          </a:p>
          <a:p>
            <a:r>
              <a:rPr lang="fr-FR" baseline="0" dirty="0" smtClean="0"/>
              <a:t>Il ne faut pas quelle soit trop importante car on s’éloigne de la zone de condensation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4B52-435B-47F8-BDC9-A3866C2F5136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</a:t>
            </a:r>
            <a:r>
              <a:rPr lang="fr-FR" baseline="0" dirty="0" smtClean="0"/>
              <a:t> fonction de la température de sortie des gaz de l’évaporateur, la sonde appuie sur la membrane qui transmet ce </a:t>
            </a:r>
            <a:r>
              <a:rPr lang="fr-FR" baseline="0" dirty="0" err="1" smtClean="0"/>
              <a:t>mvt</a:t>
            </a:r>
            <a:r>
              <a:rPr lang="fr-FR" baseline="0" dirty="0" smtClean="0"/>
              <a:t> au pointeau qui va sortir de son siège</a:t>
            </a:r>
          </a:p>
          <a:p>
            <a:r>
              <a:rPr lang="fr-FR" baseline="0" dirty="0" smtClean="0"/>
              <a:t>Le réfrigérant peut passer en quantité supérieure et donc faire baisser la température.</a:t>
            </a:r>
          </a:p>
          <a:p>
            <a:r>
              <a:rPr lang="fr-FR" baseline="0" dirty="0" smtClean="0"/>
              <a:t>Cette différence de température entre la sortie de l’évaporateur et l’entrée au détendeur : s’appelle la surchauffe.</a:t>
            </a:r>
          </a:p>
          <a:p>
            <a:r>
              <a:rPr lang="fr-FR" baseline="0" dirty="0" smtClean="0"/>
              <a:t>Elle est nécessaire afin d’éviter d’introduire du liquide dans le compresseur, ce qui pourrait l’endommager.</a:t>
            </a:r>
          </a:p>
          <a:p>
            <a:r>
              <a:rPr lang="fr-FR" baseline="0" dirty="0" smtClean="0"/>
              <a:t>Elle ne doit pas être trop importante (car il faudra évacuer cette chaleur en plus de la chaleur de condensation lors de la désurchauffe)</a:t>
            </a:r>
          </a:p>
          <a:p>
            <a:r>
              <a:rPr lang="fr-FR" baseline="0" dirty="0" smtClean="0"/>
              <a:t>Elle ne doit pas être trop petite (présence de gouttes de liquide dans le mélange gazeux)</a:t>
            </a:r>
          </a:p>
          <a:p>
            <a:r>
              <a:rPr lang="fr-FR" baseline="0" dirty="0" smtClean="0"/>
              <a:t>Il ne faut pas quelle soit trop importante car on s’éloigne de la zone de condensation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4B52-435B-47F8-BDC9-A3866C2F5136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989DD-56C6-47BC-8CE1-F5C799240AA5}" type="slidenum">
              <a:rPr lang="fr-FR" smtClean="0">
                <a:latin typeface="Times New Roman" charset="0"/>
              </a:rPr>
              <a:pPr/>
              <a:t>41</a:t>
            </a:fld>
            <a:endParaRPr lang="fr-FR" smtClean="0">
              <a:latin typeface="Times New Roman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543D-D87A-4496-9C1A-0EA0D371357F}" type="slidenum">
              <a:rPr lang="fr-FR" smtClean="0"/>
              <a:pPr/>
              <a:t>66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4A27-DBCD-42D0-81D0-991B6F48D8DA}" type="datetimeFigureOut">
              <a:rPr lang="fr-FR" smtClean="0"/>
              <a:pPr/>
              <a:t>29/01/2014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6BB78-7644-425C-BB9C-126E854AA33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29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6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76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5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9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2780928"/>
            <a:ext cx="7700392" cy="2016224"/>
          </a:xfrm>
        </p:spPr>
        <p:txBody>
          <a:bodyPr>
            <a:noAutofit/>
          </a:bodyPr>
          <a:lstStyle/>
          <a:p>
            <a:r>
              <a:rPr lang="fr-FR" sz="9600" dirty="0" smtClean="0"/>
              <a:t>Conservation des produits alimentaires</a:t>
            </a:r>
            <a:br>
              <a:rPr lang="fr-FR" sz="9600" dirty="0" smtClean="0"/>
            </a:br>
            <a:endParaRPr lang="fr-FR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39552" y="128826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Principe des machines frigorifiques</a:t>
            </a:r>
            <a:endParaRPr lang="fr-FR" sz="4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76872"/>
            <a:ext cx="470104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6084168" y="3140968"/>
            <a:ext cx="5040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1</a:t>
            </a:r>
            <a:endParaRPr lang="fr-FR" sz="2400" b="1" baseline="-25000" dirty="0"/>
          </a:p>
        </p:txBody>
      </p:sp>
      <p:sp>
        <p:nvSpPr>
          <p:cNvPr id="9" name="ZoneTexte 8"/>
          <p:cNvSpPr txBox="1"/>
          <p:nvPr/>
        </p:nvSpPr>
        <p:spPr>
          <a:xfrm>
            <a:off x="1979712" y="4005064"/>
            <a:ext cx="5040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Q</a:t>
            </a:r>
            <a:r>
              <a:rPr lang="fr-FR" sz="2400" b="1" baseline="-25000" dirty="0" smtClean="0"/>
              <a:t>2</a:t>
            </a:r>
            <a:endParaRPr lang="fr-FR" sz="2400" b="1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5076056" y="2583954"/>
            <a:ext cx="158417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427984" y="1124744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HP </a:t>
            </a:r>
          </a:p>
          <a:p>
            <a:pPr algn="ctr"/>
            <a:r>
              <a:rPr lang="fr-FR" sz="2400" dirty="0" smtClean="0"/>
              <a:t>(Haute Pression)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483768" y="1124744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BP </a:t>
            </a:r>
          </a:p>
          <a:p>
            <a:pPr algn="ctr"/>
            <a:r>
              <a:rPr lang="fr-FR" sz="2400" dirty="0" smtClean="0"/>
              <a:t>(Basse Pression)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3491880" y="4768577"/>
            <a:ext cx="266429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4211960" y="1268760"/>
            <a:ext cx="0" cy="43204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F:\moernan 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076127" y="-958355"/>
            <a:ext cx="6768120" cy="8864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F:\mollier-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983296" y="-1183096"/>
            <a:ext cx="5037893" cy="85014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9776"/>
            <a:ext cx="8229600" cy="1143000"/>
          </a:xfrm>
        </p:spPr>
        <p:txBody>
          <a:bodyPr/>
          <a:lstStyle/>
          <a:p>
            <a:r>
              <a:rPr lang="fr-FR" dirty="0" smtClean="0"/>
              <a:t>Synthèse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58658" r="59444" b="4101"/>
          <a:stretch>
            <a:fillRect/>
          </a:stretch>
        </p:blipFill>
        <p:spPr bwMode="auto">
          <a:xfrm>
            <a:off x="899592" y="2629771"/>
            <a:ext cx="7488832" cy="386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F:\mollier-partie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715" y="0"/>
            <a:ext cx="4986570" cy="6858000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5328088" y="186961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2200502" y="1617580"/>
            <a:ext cx="5572588" cy="461665"/>
            <a:chOff x="2200502" y="1617580"/>
            <a:chExt cx="5572588" cy="461665"/>
          </a:xfrm>
        </p:grpSpPr>
        <p:sp>
          <p:nvSpPr>
            <p:cNvPr id="7" name="ZoneTexte 6"/>
            <p:cNvSpPr txBox="1"/>
            <p:nvPr/>
          </p:nvSpPr>
          <p:spPr>
            <a:xfrm>
              <a:off x="6620962" y="16175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7,4 bar</a:t>
              </a:r>
              <a:endParaRPr lang="fr-FR" sz="2400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200502" y="182891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6432988" y="1859633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2181452" y="2751311"/>
            <a:ext cx="5648788" cy="461665"/>
            <a:chOff x="2181452" y="2751311"/>
            <a:chExt cx="5648788" cy="461665"/>
          </a:xfrm>
        </p:grpSpPr>
        <p:sp>
          <p:nvSpPr>
            <p:cNvPr id="5" name="Ellipse 4"/>
            <p:cNvSpPr/>
            <p:nvPr/>
          </p:nvSpPr>
          <p:spPr>
            <a:xfrm>
              <a:off x="4654306" y="30018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16"/>
            <p:cNvCxnSpPr/>
            <p:nvPr/>
          </p:nvCxnSpPr>
          <p:spPr>
            <a:xfrm>
              <a:off x="2181452" y="298628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6678112" y="2751311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2,2 bar</a:t>
              </a:r>
              <a:endParaRPr lang="fr-FR" sz="2400" dirty="0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 flipH="1">
              <a:off x="6490138" y="2993364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/>
          <p:cNvGrpSpPr/>
          <p:nvPr/>
        </p:nvGrpSpPr>
        <p:grpSpPr>
          <a:xfrm>
            <a:off x="5292088" y="836712"/>
            <a:ext cx="2304248" cy="1080112"/>
            <a:chOff x="5292088" y="836712"/>
            <a:chExt cx="2304248" cy="1080112"/>
          </a:xfrm>
        </p:grpSpPr>
        <p:sp>
          <p:nvSpPr>
            <p:cNvPr id="14" name="Ellipse 13"/>
            <p:cNvSpPr/>
            <p:nvPr/>
          </p:nvSpPr>
          <p:spPr>
            <a:xfrm>
              <a:off x="5292088" y="184482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732240" y="836712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64°C</a:t>
              </a:r>
              <a:endParaRPr lang="fr-FR" sz="2400" dirty="0"/>
            </a:p>
          </p:txBody>
        </p:sp>
        <p:cxnSp>
          <p:nvCxnSpPr>
            <p:cNvPr id="23" name="Connecteur droit avec flèche 22"/>
            <p:cNvCxnSpPr/>
            <p:nvPr/>
          </p:nvCxnSpPr>
          <p:spPr>
            <a:xfrm flipH="1">
              <a:off x="5364088" y="1124744"/>
              <a:ext cx="144016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/>
          <p:cNvGrpSpPr/>
          <p:nvPr/>
        </p:nvGrpSpPr>
        <p:grpSpPr>
          <a:xfrm>
            <a:off x="4750606" y="404664"/>
            <a:ext cx="2917738" cy="1506550"/>
            <a:chOff x="4750606" y="404664"/>
            <a:chExt cx="2917738" cy="1506550"/>
          </a:xfrm>
        </p:grpSpPr>
        <p:sp>
          <p:nvSpPr>
            <p:cNvPr id="15" name="Ellipse 14"/>
            <p:cNvSpPr/>
            <p:nvPr/>
          </p:nvSpPr>
          <p:spPr>
            <a:xfrm>
              <a:off x="4750606" y="183921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4832736" y="764704"/>
              <a:ext cx="2115528" cy="10695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6876256" y="404664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30°C</a:t>
              </a:r>
              <a:endParaRPr lang="fr-FR" sz="2400" dirty="0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>
            <a:off x="4788024" y="2276872"/>
            <a:ext cx="252028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255346" y="203227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12°C</a:t>
            </a:r>
            <a:endParaRPr lang="fr-FR" sz="2400" dirty="0"/>
          </a:p>
        </p:txBody>
      </p:sp>
      <p:cxnSp>
        <p:nvCxnSpPr>
          <p:cNvPr id="40" name="Connecteur droit 39"/>
          <p:cNvCxnSpPr/>
          <p:nvPr/>
        </p:nvCxnSpPr>
        <p:spPr>
          <a:xfrm flipH="1" flipV="1">
            <a:off x="2180664" y="2055824"/>
            <a:ext cx="2520280" cy="72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rot="-360000">
            <a:off x="4735888" y="2129629"/>
            <a:ext cx="0" cy="72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F:\mollier-partie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715" y="0"/>
            <a:ext cx="4986570" cy="6858000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5328088" y="186961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9"/>
          <p:cNvGrpSpPr/>
          <p:nvPr/>
        </p:nvGrpSpPr>
        <p:grpSpPr>
          <a:xfrm>
            <a:off x="2200502" y="1617580"/>
            <a:ext cx="5572588" cy="461665"/>
            <a:chOff x="2200502" y="1617580"/>
            <a:chExt cx="5572588" cy="461665"/>
          </a:xfrm>
        </p:grpSpPr>
        <p:sp>
          <p:nvSpPr>
            <p:cNvPr id="7" name="ZoneTexte 6"/>
            <p:cNvSpPr txBox="1"/>
            <p:nvPr/>
          </p:nvSpPr>
          <p:spPr>
            <a:xfrm>
              <a:off x="6620962" y="16175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7,4 bar</a:t>
              </a:r>
              <a:endParaRPr lang="fr-FR" sz="2400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200502" y="182891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6432988" y="1859633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5"/>
          <p:cNvGrpSpPr/>
          <p:nvPr/>
        </p:nvGrpSpPr>
        <p:grpSpPr>
          <a:xfrm>
            <a:off x="5292088" y="836712"/>
            <a:ext cx="2304248" cy="1080112"/>
            <a:chOff x="5292088" y="836712"/>
            <a:chExt cx="2304248" cy="1080112"/>
          </a:xfrm>
        </p:grpSpPr>
        <p:sp>
          <p:nvSpPr>
            <p:cNvPr id="14" name="Ellipse 13"/>
            <p:cNvSpPr/>
            <p:nvPr/>
          </p:nvSpPr>
          <p:spPr>
            <a:xfrm>
              <a:off x="5292088" y="184482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732240" y="836712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64°C</a:t>
              </a:r>
              <a:endParaRPr lang="fr-FR" sz="2400" dirty="0"/>
            </a:p>
          </p:txBody>
        </p:sp>
        <p:cxnSp>
          <p:nvCxnSpPr>
            <p:cNvPr id="23" name="Connecteur droit avec flèche 22"/>
            <p:cNvCxnSpPr/>
            <p:nvPr/>
          </p:nvCxnSpPr>
          <p:spPr>
            <a:xfrm flipH="1">
              <a:off x="5364088" y="1124744"/>
              <a:ext cx="144016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 31"/>
          <p:cNvGrpSpPr/>
          <p:nvPr/>
        </p:nvGrpSpPr>
        <p:grpSpPr>
          <a:xfrm>
            <a:off x="4750606" y="404664"/>
            <a:ext cx="2917738" cy="1506550"/>
            <a:chOff x="4750606" y="404664"/>
            <a:chExt cx="2917738" cy="1506550"/>
          </a:xfrm>
        </p:grpSpPr>
        <p:sp>
          <p:nvSpPr>
            <p:cNvPr id="15" name="Ellipse 14"/>
            <p:cNvSpPr/>
            <p:nvPr/>
          </p:nvSpPr>
          <p:spPr>
            <a:xfrm>
              <a:off x="4750606" y="183921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4832736" y="764704"/>
              <a:ext cx="2115528" cy="10695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6876256" y="404664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30°C</a:t>
              </a:r>
              <a:endParaRPr lang="fr-FR" sz="2400" dirty="0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2180664" y="2055824"/>
            <a:ext cx="2555224" cy="793805"/>
            <a:chOff x="2180664" y="2055824"/>
            <a:chExt cx="2555224" cy="793805"/>
          </a:xfrm>
        </p:grpSpPr>
        <p:cxnSp>
          <p:nvCxnSpPr>
            <p:cNvPr id="40" name="Connecteur droit 39"/>
            <p:cNvCxnSpPr/>
            <p:nvPr/>
          </p:nvCxnSpPr>
          <p:spPr>
            <a:xfrm flipH="1" flipV="1">
              <a:off x="2180664" y="2055824"/>
              <a:ext cx="2520280" cy="720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rot="-360000">
              <a:off x="4735888" y="2129629"/>
              <a:ext cx="0" cy="72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6804248" y="3212976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Isotherme 20°C</a:t>
            </a:r>
            <a:endParaRPr lang="fr-FR" sz="2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H="1" flipV="1">
            <a:off x="4788024" y="2708920"/>
            <a:ext cx="1944216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F:\mollier-partie2.jpeg"/>
          <p:cNvPicPr>
            <a:picLocks noChangeAspect="1" noChangeArrowheads="1"/>
          </p:cNvPicPr>
          <p:nvPr/>
        </p:nvPicPr>
        <p:blipFill>
          <a:blip r:embed="rId2" cstate="print"/>
          <a:srcRect b="5901"/>
          <a:stretch>
            <a:fillRect/>
          </a:stretch>
        </p:blipFill>
        <p:spPr bwMode="auto">
          <a:xfrm>
            <a:off x="2267743" y="0"/>
            <a:ext cx="5245488" cy="6858000"/>
          </a:xfrm>
          <a:prstGeom prst="rect">
            <a:avLst/>
          </a:prstGeom>
          <a:noFill/>
        </p:spPr>
      </p:pic>
      <p:cxnSp>
        <p:nvCxnSpPr>
          <p:cNvPr id="6" name="Connecteur droit 5"/>
          <p:cNvCxnSpPr/>
          <p:nvPr/>
        </p:nvCxnSpPr>
        <p:spPr>
          <a:xfrm rot="60000" flipH="1">
            <a:off x="2267331" y="1886631"/>
            <a:ext cx="5436000" cy="36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4541558" y="1844824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4572000" y="1531739"/>
            <a:ext cx="0" cy="64807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195736" y="76470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Isotherme 20°C</a:t>
            </a:r>
            <a:endParaRPr lang="fr-FR" sz="2400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3851920" y="1196752"/>
            <a:ext cx="64807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630840" y="165767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7,4 bar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302762" y="161168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7,4 bar</a:t>
            </a:r>
            <a:endParaRPr lang="fr-FR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4572555" y="2161097"/>
            <a:ext cx="3167797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/>
          <p:cNvGrpSpPr/>
          <p:nvPr/>
        </p:nvGrpSpPr>
        <p:grpSpPr>
          <a:xfrm>
            <a:off x="1619672" y="1946308"/>
            <a:ext cx="2880320" cy="720221"/>
            <a:chOff x="1619672" y="1946308"/>
            <a:chExt cx="2880320" cy="720221"/>
          </a:xfrm>
        </p:grpSpPr>
        <p:cxnSp>
          <p:nvCxnSpPr>
            <p:cNvPr id="30" name="Connecteur droit avec flèche 29"/>
            <p:cNvCxnSpPr/>
            <p:nvPr/>
          </p:nvCxnSpPr>
          <p:spPr>
            <a:xfrm flipV="1">
              <a:off x="2483768" y="1946308"/>
              <a:ext cx="2016224" cy="5040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1619672" y="2204864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/>
                <a:t>20°C</a:t>
              </a:r>
              <a:endParaRPr lang="fr-FR" sz="2400" dirty="0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1313888" y="1891934"/>
            <a:ext cx="6417973" cy="1499363"/>
            <a:chOff x="1313888" y="1891934"/>
            <a:chExt cx="6417973" cy="1499363"/>
          </a:xfrm>
        </p:grpSpPr>
        <p:cxnSp>
          <p:nvCxnSpPr>
            <p:cNvPr id="12" name="Connecteur droit 11"/>
            <p:cNvCxnSpPr/>
            <p:nvPr/>
          </p:nvCxnSpPr>
          <p:spPr>
            <a:xfrm>
              <a:off x="4572000" y="1891934"/>
              <a:ext cx="0" cy="1368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H="1" flipV="1">
              <a:off x="2298201" y="3228878"/>
              <a:ext cx="5433660" cy="36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1313888" y="2929632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2,2 bar</a:t>
              </a:r>
              <a:endParaRPr lang="fr-FR" sz="2400" dirty="0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1822554" y="3212976"/>
            <a:ext cx="2789024" cy="893713"/>
            <a:chOff x="1822554" y="3212976"/>
            <a:chExt cx="2789024" cy="893713"/>
          </a:xfrm>
        </p:grpSpPr>
        <p:sp>
          <p:nvSpPr>
            <p:cNvPr id="14" name="Ellipse 13"/>
            <p:cNvSpPr/>
            <p:nvPr/>
          </p:nvSpPr>
          <p:spPr>
            <a:xfrm>
              <a:off x="4539570" y="321297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1822554" y="3645024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-10°C</a:t>
              </a:r>
              <a:endParaRPr lang="fr-FR" sz="2400" dirty="0"/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 flipV="1">
              <a:off x="2578216" y="3301814"/>
              <a:ext cx="1944216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F:\mollier-partie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715" y="0"/>
            <a:ext cx="4986570" cy="6858000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5328088" y="186961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9"/>
          <p:cNvGrpSpPr/>
          <p:nvPr/>
        </p:nvGrpSpPr>
        <p:grpSpPr>
          <a:xfrm>
            <a:off x="2200502" y="1617580"/>
            <a:ext cx="5572588" cy="461665"/>
            <a:chOff x="2200502" y="1617580"/>
            <a:chExt cx="5572588" cy="461665"/>
          </a:xfrm>
        </p:grpSpPr>
        <p:sp>
          <p:nvSpPr>
            <p:cNvPr id="7" name="ZoneTexte 6"/>
            <p:cNvSpPr txBox="1"/>
            <p:nvPr/>
          </p:nvSpPr>
          <p:spPr>
            <a:xfrm>
              <a:off x="6620962" y="16175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7,4 bar</a:t>
              </a:r>
              <a:endParaRPr lang="fr-FR" sz="2400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200502" y="182891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6432988" y="1859633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3"/>
          <p:cNvGrpSpPr/>
          <p:nvPr/>
        </p:nvGrpSpPr>
        <p:grpSpPr>
          <a:xfrm>
            <a:off x="2181452" y="2751311"/>
            <a:ext cx="5648788" cy="461665"/>
            <a:chOff x="2181452" y="2751311"/>
            <a:chExt cx="5648788" cy="461665"/>
          </a:xfrm>
        </p:grpSpPr>
        <p:sp>
          <p:nvSpPr>
            <p:cNvPr id="5" name="Ellipse 4"/>
            <p:cNvSpPr/>
            <p:nvPr/>
          </p:nvSpPr>
          <p:spPr>
            <a:xfrm>
              <a:off x="4654306" y="30018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16"/>
            <p:cNvCxnSpPr/>
            <p:nvPr/>
          </p:nvCxnSpPr>
          <p:spPr>
            <a:xfrm>
              <a:off x="2181452" y="298628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6678112" y="2751311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2,2 bar</a:t>
              </a:r>
              <a:endParaRPr lang="fr-FR" sz="2400" dirty="0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 flipH="1">
              <a:off x="6490138" y="2993364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5"/>
          <p:cNvGrpSpPr/>
          <p:nvPr/>
        </p:nvGrpSpPr>
        <p:grpSpPr>
          <a:xfrm>
            <a:off x="5292088" y="836712"/>
            <a:ext cx="2304248" cy="1080112"/>
            <a:chOff x="5292088" y="836712"/>
            <a:chExt cx="2304248" cy="1080112"/>
          </a:xfrm>
        </p:grpSpPr>
        <p:sp>
          <p:nvSpPr>
            <p:cNvPr id="14" name="Ellipse 13"/>
            <p:cNvSpPr/>
            <p:nvPr/>
          </p:nvSpPr>
          <p:spPr>
            <a:xfrm>
              <a:off x="5292088" y="184482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732240" y="836712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64°C</a:t>
              </a:r>
              <a:endParaRPr lang="fr-FR" sz="2400" dirty="0"/>
            </a:p>
          </p:txBody>
        </p:sp>
        <p:cxnSp>
          <p:nvCxnSpPr>
            <p:cNvPr id="23" name="Connecteur droit avec flèche 22"/>
            <p:cNvCxnSpPr/>
            <p:nvPr/>
          </p:nvCxnSpPr>
          <p:spPr>
            <a:xfrm flipH="1">
              <a:off x="5364088" y="1124744"/>
              <a:ext cx="144016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 31"/>
          <p:cNvGrpSpPr/>
          <p:nvPr/>
        </p:nvGrpSpPr>
        <p:grpSpPr>
          <a:xfrm>
            <a:off x="4750606" y="404664"/>
            <a:ext cx="2917738" cy="1506550"/>
            <a:chOff x="4750606" y="404664"/>
            <a:chExt cx="2917738" cy="1506550"/>
          </a:xfrm>
        </p:grpSpPr>
        <p:sp>
          <p:nvSpPr>
            <p:cNvPr id="15" name="Ellipse 14"/>
            <p:cNvSpPr/>
            <p:nvPr/>
          </p:nvSpPr>
          <p:spPr>
            <a:xfrm>
              <a:off x="4750606" y="183921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4832736" y="764704"/>
              <a:ext cx="2115528" cy="10695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6876256" y="404664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30°C</a:t>
              </a:r>
              <a:endParaRPr lang="fr-FR" sz="2400" dirty="0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>
            <a:off x="4788024" y="2276872"/>
            <a:ext cx="252028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255346" y="203227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12°C</a:t>
            </a:r>
            <a:endParaRPr lang="fr-FR" sz="2400" dirty="0"/>
          </a:p>
        </p:txBody>
      </p:sp>
      <p:cxnSp>
        <p:nvCxnSpPr>
          <p:cNvPr id="40" name="Connecteur droit 39"/>
          <p:cNvCxnSpPr/>
          <p:nvPr/>
        </p:nvCxnSpPr>
        <p:spPr>
          <a:xfrm flipH="1" flipV="1">
            <a:off x="2180664" y="2055824"/>
            <a:ext cx="2520280" cy="72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rot="-360000">
            <a:off x="4735888" y="2129629"/>
            <a:ext cx="0" cy="72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F:\mollier-partie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715" y="0"/>
            <a:ext cx="4986570" cy="6858000"/>
          </a:xfrm>
          <a:prstGeom prst="rect">
            <a:avLst/>
          </a:prstGeom>
          <a:noFill/>
        </p:spPr>
      </p:pic>
      <p:sp>
        <p:nvSpPr>
          <p:cNvPr id="6" name="Ellipse 5"/>
          <p:cNvSpPr/>
          <p:nvPr/>
        </p:nvSpPr>
        <p:spPr>
          <a:xfrm>
            <a:off x="5328088" y="186961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9"/>
          <p:cNvGrpSpPr/>
          <p:nvPr/>
        </p:nvGrpSpPr>
        <p:grpSpPr>
          <a:xfrm>
            <a:off x="2200502" y="1617580"/>
            <a:ext cx="5572588" cy="461665"/>
            <a:chOff x="2200502" y="1617580"/>
            <a:chExt cx="5572588" cy="461665"/>
          </a:xfrm>
        </p:grpSpPr>
        <p:sp>
          <p:nvSpPr>
            <p:cNvPr id="7" name="ZoneTexte 6"/>
            <p:cNvSpPr txBox="1"/>
            <p:nvPr/>
          </p:nvSpPr>
          <p:spPr>
            <a:xfrm>
              <a:off x="6620962" y="16175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7,4 bar</a:t>
              </a:r>
              <a:endParaRPr lang="fr-FR" sz="2400" dirty="0"/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200502" y="182891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H="1">
              <a:off x="6432988" y="1859633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3"/>
          <p:cNvGrpSpPr/>
          <p:nvPr/>
        </p:nvGrpSpPr>
        <p:grpSpPr>
          <a:xfrm>
            <a:off x="2181452" y="2751311"/>
            <a:ext cx="5648788" cy="461665"/>
            <a:chOff x="2181452" y="2751311"/>
            <a:chExt cx="5648788" cy="461665"/>
          </a:xfrm>
        </p:grpSpPr>
        <p:sp>
          <p:nvSpPr>
            <p:cNvPr id="5" name="Ellipse 4"/>
            <p:cNvSpPr/>
            <p:nvPr/>
          </p:nvSpPr>
          <p:spPr>
            <a:xfrm>
              <a:off x="4654306" y="30018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16"/>
            <p:cNvCxnSpPr/>
            <p:nvPr/>
          </p:nvCxnSpPr>
          <p:spPr>
            <a:xfrm>
              <a:off x="2181452" y="2986286"/>
              <a:ext cx="4248000" cy="72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6678112" y="2751311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2,2 bar</a:t>
              </a:r>
              <a:endParaRPr lang="fr-FR" sz="2400" dirty="0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 flipH="1">
              <a:off x="6490138" y="2993364"/>
              <a:ext cx="260904" cy="515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25"/>
          <p:cNvGrpSpPr/>
          <p:nvPr/>
        </p:nvGrpSpPr>
        <p:grpSpPr>
          <a:xfrm>
            <a:off x="5292088" y="836712"/>
            <a:ext cx="2304248" cy="1080112"/>
            <a:chOff x="5292088" y="836712"/>
            <a:chExt cx="2304248" cy="1080112"/>
          </a:xfrm>
        </p:grpSpPr>
        <p:sp>
          <p:nvSpPr>
            <p:cNvPr id="14" name="Ellipse 13"/>
            <p:cNvSpPr/>
            <p:nvPr/>
          </p:nvSpPr>
          <p:spPr>
            <a:xfrm>
              <a:off x="5292088" y="184482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732240" y="836712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64°C</a:t>
              </a:r>
              <a:endParaRPr lang="fr-FR" sz="2400" dirty="0"/>
            </a:p>
          </p:txBody>
        </p:sp>
        <p:cxnSp>
          <p:nvCxnSpPr>
            <p:cNvPr id="23" name="Connecteur droit avec flèche 22"/>
            <p:cNvCxnSpPr/>
            <p:nvPr/>
          </p:nvCxnSpPr>
          <p:spPr>
            <a:xfrm flipH="1">
              <a:off x="5364088" y="1124744"/>
              <a:ext cx="144016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e 31"/>
          <p:cNvGrpSpPr/>
          <p:nvPr/>
        </p:nvGrpSpPr>
        <p:grpSpPr>
          <a:xfrm>
            <a:off x="4750606" y="404664"/>
            <a:ext cx="2917738" cy="1506550"/>
            <a:chOff x="4750606" y="404664"/>
            <a:chExt cx="2917738" cy="1506550"/>
          </a:xfrm>
        </p:grpSpPr>
        <p:sp>
          <p:nvSpPr>
            <p:cNvPr id="15" name="Ellipse 14"/>
            <p:cNvSpPr/>
            <p:nvPr/>
          </p:nvSpPr>
          <p:spPr>
            <a:xfrm>
              <a:off x="4750606" y="183921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4832736" y="764704"/>
              <a:ext cx="2115528" cy="10695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6876256" y="404664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30°C</a:t>
              </a:r>
              <a:endParaRPr lang="fr-FR" sz="2400" dirty="0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H="1">
            <a:off x="4788024" y="2276872"/>
            <a:ext cx="2520280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255346" y="203227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12°C</a:t>
            </a:r>
            <a:endParaRPr lang="fr-FR" sz="2400" dirty="0"/>
          </a:p>
        </p:txBody>
      </p:sp>
      <p:cxnSp>
        <p:nvCxnSpPr>
          <p:cNvPr id="40" name="Connecteur droit 39"/>
          <p:cNvCxnSpPr/>
          <p:nvPr/>
        </p:nvCxnSpPr>
        <p:spPr>
          <a:xfrm flipH="1" flipV="1">
            <a:off x="2180664" y="2055824"/>
            <a:ext cx="2520280" cy="72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rot="-360000">
            <a:off x="4735888" y="2129629"/>
            <a:ext cx="0" cy="72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rot="-60000" flipV="1">
            <a:off x="4690806" y="1904677"/>
            <a:ext cx="648326" cy="11315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039036" y="1836156"/>
            <a:ext cx="3312368" cy="36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1379045" y="2990428"/>
            <a:ext cx="3312368" cy="36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F:\mollier-partie2.jpeg"/>
          <p:cNvPicPr>
            <a:picLocks noChangeAspect="1" noChangeArrowheads="1"/>
          </p:cNvPicPr>
          <p:nvPr/>
        </p:nvPicPr>
        <p:blipFill>
          <a:blip r:embed="rId2" cstate="print"/>
          <a:srcRect b="5901"/>
          <a:stretch>
            <a:fillRect/>
          </a:stretch>
        </p:blipFill>
        <p:spPr bwMode="auto">
          <a:xfrm>
            <a:off x="2267743" y="0"/>
            <a:ext cx="5245488" cy="6858000"/>
          </a:xfrm>
          <a:prstGeom prst="rect">
            <a:avLst/>
          </a:prstGeom>
          <a:noFill/>
        </p:spPr>
      </p:pic>
      <p:cxnSp>
        <p:nvCxnSpPr>
          <p:cNvPr id="6" name="Connecteur droit 5"/>
          <p:cNvCxnSpPr/>
          <p:nvPr/>
        </p:nvCxnSpPr>
        <p:spPr>
          <a:xfrm rot="60000" flipH="1">
            <a:off x="2267331" y="1886631"/>
            <a:ext cx="5436000" cy="36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4541558" y="1844824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4572000" y="1531739"/>
            <a:ext cx="0" cy="64807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195736" y="76470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Isotherme 20°C</a:t>
            </a:r>
            <a:endParaRPr lang="fr-FR" sz="2400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3851920" y="1196752"/>
            <a:ext cx="648072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630840" y="165767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7,4 bar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302762" y="161168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7,4 bar</a:t>
            </a:r>
            <a:endParaRPr lang="fr-FR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4572555" y="2161097"/>
            <a:ext cx="3167797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33"/>
          <p:cNvGrpSpPr/>
          <p:nvPr/>
        </p:nvGrpSpPr>
        <p:grpSpPr>
          <a:xfrm>
            <a:off x="1619672" y="1946308"/>
            <a:ext cx="2880320" cy="720221"/>
            <a:chOff x="1619672" y="1946308"/>
            <a:chExt cx="2880320" cy="720221"/>
          </a:xfrm>
        </p:grpSpPr>
        <p:cxnSp>
          <p:nvCxnSpPr>
            <p:cNvPr id="30" name="Connecteur droit avec flèche 29"/>
            <p:cNvCxnSpPr/>
            <p:nvPr/>
          </p:nvCxnSpPr>
          <p:spPr>
            <a:xfrm flipV="1">
              <a:off x="2483768" y="1946308"/>
              <a:ext cx="2016224" cy="5040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1619672" y="2204864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/>
                <a:t>20°C</a:t>
              </a:r>
              <a:endParaRPr lang="fr-FR" sz="2400" dirty="0"/>
            </a:p>
          </p:txBody>
        </p:sp>
      </p:grpSp>
      <p:grpSp>
        <p:nvGrpSpPr>
          <p:cNvPr id="3" name="Groupe 35"/>
          <p:cNvGrpSpPr/>
          <p:nvPr/>
        </p:nvGrpSpPr>
        <p:grpSpPr>
          <a:xfrm>
            <a:off x="1313888" y="1891934"/>
            <a:ext cx="6417973" cy="1499363"/>
            <a:chOff x="1313888" y="1891934"/>
            <a:chExt cx="6417973" cy="1499363"/>
          </a:xfrm>
        </p:grpSpPr>
        <p:cxnSp>
          <p:nvCxnSpPr>
            <p:cNvPr id="12" name="Connecteur droit 11"/>
            <p:cNvCxnSpPr/>
            <p:nvPr/>
          </p:nvCxnSpPr>
          <p:spPr>
            <a:xfrm>
              <a:off x="4572000" y="1891934"/>
              <a:ext cx="0" cy="1368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H="1" flipV="1">
              <a:off x="2298201" y="3228878"/>
              <a:ext cx="5433660" cy="360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1313888" y="2929632"/>
              <a:ext cx="108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2,2 bar</a:t>
              </a:r>
              <a:endParaRPr lang="fr-FR" sz="2400" dirty="0"/>
            </a:p>
          </p:txBody>
        </p:sp>
      </p:grpSp>
      <p:grpSp>
        <p:nvGrpSpPr>
          <p:cNvPr id="4" name="Groupe 39"/>
          <p:cNvGrpSpPr/>
          <p:nvPr/>
        </p:nvGrpSpPr>
        <p:grpSpPr>
          <a:xfrm>
            <a:off x="1822554" y="3212976"/>
            <a:ext cx="2789024" cy="893713"/>
            <a:chOff x="1822554" y="3212976"/>
            <a:chExt cx="2789024" cy="893713"/>
          </a:xfrm>
        </p:grpSpPr>
        <p:sp>
          <p:nvSpPr>
            <p:cNvPr id="14" name="Ellipse 13"/>
            <p:cNvSpPr/>
            <p:nvPr/>
          </p:nvSpPr>
          <p:spPr>
            <a:xfrm>
              <a:off x="4539570" y="321297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1822554" y="3645024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-10°C</a:t>
              </a:r>
              <a:endParaRPr lang="fr-FR" sz="2400" dirty="0"/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 flipV="1">
              <a:off x="2578216" y="3301814"/>
              <a:ext cx="1944216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cteur droit 23"/>
          <p:cNvCxnSpPr/>
          <p:nvPr/>
        </p:nvCxnSpPr>
        <p:spPr>
          <a:xfrm rot="60000" flipH="1">
            <a:off x="4572811" y="1901972"/>
            <a:ext cx="3132000" cy="3600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4572000" y="1903830"/>
            <a:ext cx="0" cy="13681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rot="60000" flipH="1">
            <a:off x="4582093" y="3237558"/>
            <a:ext cx="3132000" cy="3600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536" y="2420888"/>
            <a:ext cx="8204448" cy="3816424"/>
          </a:xfrm>
        </p:spPr>
        <p:txBody>
          <a:bodyPr>
            <a:noAutofit/>
          </a:bodyPr>
          <a:lstStyle/>
          <a:p>
            <a:r>
              <a:rPr lang="fr-FR" sz="8000" dirty="0" smtClean="0"/>
              <a:t>Froid mécanique</a:t>
            </a:r>
            <a:br>
              <a:rPr lang="fr-FR" sz="8000" dirty="0" smtClean="0"/>
            </a:br>
            <a:r>
              <a:rPr lang="fr-FR" sz="8000" dirty="0" smtClean="0"/>
              <a:t/>
            </a:r>
            <a:br>
              <a:rPr lang="fr-FR" sz="8000" dirty="0" smtClean="0"/>
            </a:br>
            <a:endParaRPr lang="fr-FR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Connecteur droit 108"/>
          <p:cNvCxnSpPr/>
          <p:nvPr/>
        </p:nvCxnSpPr>
        <p:spPr>
          <a:xfrm>
            <a:off x="6415385" y="2870094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6"/>
          <p:cNvGrpSpPr/>
          <p:nvPr/>
        </p:nvGrpSpPr>
        <p:grpSpPr>
          <a:xfrm>
            <a:off x="2555775" y="404664"/>
            <a:ext cx="6264697" cy="6126360"/>
            <a:chOff x="1547663" y="1242882"/>
            <a:chExt cx="6264697" cy="6126360"/>
          </a:xfrm>
        </p:grpSpPr>
        <p:grpSp>
          <p:nvGrpSpPr>
            <p:cNvPr id="3" name="Groupe 13"/>
            <p:cNvGrpSpPr/>
            <p:nvPr/>
          </p:nvGrpSpPr>
          <p:grpSpPr>
            <a:xfrm>
              <a:off x="1548360" y="3068960"/>
              <a:ext cx="6264000" cy="4300282"/>
              <a:chOff x="1764384" y="1229606"/>
              <a:chExt cx="6264000" cy="4300282"/>
            </a:xfrm>
          </p:grpSpPr>
          <p:grpSp>
            <p:nvGrpSpPr>
              <p:cNvPr id="5" name="Groupe 8"/>
              <p:cNvGrpSpPr/>
              <p:nvPr/>
            </p:nvGrpSpPr>
            <p:grpSpPr>
              <a:xfrm rot="412722">
                <a:off x="1948893" y="1229606"/>
                <a:ext cx="3254212" cy="4300282"/>
                <a:chOff x="2173823" y="1959002"/>
                <a:chExt cx="2638956" cy="3853967"/>
              </a:xfrm>
            </p:grpSpPr>
            <p:sp>
              <p:nvSpPr>
                <p:cNvPr id="4" name="Ellipse 3"/>
                <p:cNvSpPr/>
                <p:nvPr/>
              </p:nvSpPr>
              <p:spPr>
                <a:xfrm rot="629090">
                  <a:off x="2810131" y="1959002"/>
                  <a:ext cx="1800200" cy="381642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 rot="214089">
                  <a:off x="2173823" y="3965132"/>
                  <a:ext cx="2638956" cy="1847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1" name="Connecteur droit 10"/>
              <p:cNvCxnSpPr/>
              <p:nvPr/>
            </p:nvCxnSpPr>
            <p:spPr>
              <a:xfrm flipV="1">
                <a:off x="1764384" y="3717032"/>
                <a:ext cx="626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/>
              <p:cNvSpPr/>
              <p:nvPr/>
            </p:nvSpPr>
            <p:spPr>
              <a:xfrm rot="17247794" flipH="1">
                <a:off x="2214466" y="2945447"/>
                <a:ext cx="1982870" cy="1025463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67744" y="3738298"/>
                <a:ext cx="792088" cy="792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/>
            <p:cNvCxnSpPr/>
            <p:nvPr/>
          </p:nvCxnSpPr>
          <p:spPr>
            <a:xfrm rot="16200000" flipV="1">
              <a:off x="-612337" y="3402882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/>
          <p:cNvSpPr txBox="1"/>
          <p:nvPr/>
        </p:nvSpPr>
        <p:spPr>
          <a:xfrm>
            <a:off x="827584" y="5486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</a:t>
            </a:r>
            <a:r>
              <a:rPr lang="fr-FR" sz="2800" baseline="-25000" dirty="0" err="1" smtClean="0"/>
              <a:t>abs</a:t>
            </a:r>
            <a:r>
              <a:rPr lang="fr-FR" sz="2800" dirty="0" smtClean="0"/>
              <a:t> (bar)</a:t>
            </a:r>
            <a:endParaRPr lang="fr-FR" sz="28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347864" y="4797152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 Enthalpie massique (kJ/kg)</a:t>
            </a:r>
            <a:endParaRPr lang="fr-FR" sz="2800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2555776" y="2871986"/>
            <a:ext cx="1656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5878810" y="3707507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6012160" y="2878486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6015583" y="2881511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555776" y="3673599"/>
            <a:ext cx="1656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4213870" y="3697982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2555776" y="2871986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6012160" y="3703315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193135" y="2889144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199609" y="2881511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2555776" y="3673599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3939985" y="3693790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2915816" y="148478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</a:t>
            </a:r>
            <a:endParaRPr lang="fr-FR" sz="2800" dirty="0"/>
          </a:p>
        </p:txBody>
      </p:sp>
      <p:sp>
        <p:nvSpPr>
          <p:cNvPr id="52" name="ZoneTexte 51"/>
          <p:cNvSpPr txBox="1"/>
          <p:nvPr/>
        </p:nvSpPr>
        <p:spPr>
          <a:xfrm>
            <a:off x="7740352" y="36450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</a:t>
            </a:r>
            <a:endParaRPr lang="fr-FR" sz="2800" dirty="0"/>
          </a:p>
        </p:txBody>
      </p:sp>
      <p:sp>
        <p:nvSpPr>
          <p:cNvPr id="53" name="ZoneTexte 52"/>
          <p:cNvSpPr txBox="1"/>
          <p:nvPr/>
        </p:nvSpPr>
        <p:spPr>
          <a:xfrm>
            <a:off x="1907704" y="256490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HP</a:t>
            </a:r>
            <a:endParaRPr lang="fr-FR" sz="28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932212" y="335699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BP</a:t>
            </a:r>
            <a:endParaRPr lang="fr-FR" sz="2800" dirty="0"/>
          </a:p>
        </p:txBody>
      </p:sp>
      <p:sp>
        <p:nvSpPr>
          <p:cNvPr id="55" name="ZoneTexte 54"/>
          <p:cNvSpPr txBox="1"/>
          <p:nvPr/>
        </p:nvSpPr>
        <p:spPr>
          <a:xfrm>
            <a:off x="4889508" y="18496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</a:t>
            </a:r>
            <a:endParaRPr lang="fr-FR" sz="2800" dirty="0"/>
          </a:p>
        </p:txBody>
      </p:sp>
      <p:sp>
        <p:nvSpPr>
          <p:cNvPr id="58" name="Ellipse 57"/>
          <p:cNvSpPr/>
          <p:nvPr/>
        </p:nvSpPr>
        <p:spPr>
          <a:xfrm>
            <a:off x="7048847" y="489042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/>
          <p:cNvSpPr txBox="1"/>
          <p:nvPr/>
        </p:nvSpPr>
        <p:spPr>
          <a:xfrm>
            <a:off x="6588224" y="5445224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de fluide en circulation</a:t>
            </a:r>
            <a:endParaRPr lang="fr-FR" sz="2800" dirty="0"/>
          </a:p>
        </p:txBody>
      </p:sp>
      <p:grpSp>
        <p:nvGrpSpPr>
          <p:cNvPr id="71" name="Groupe 70"/>
          <p:cNvGrpSpPr/>
          <p:nvPr/>
        </p:nvGrpSpPr>
        <p:grpSpPr>
          <a:xfrm>
            <a:off x="3661774" y="2287505"/>
            <a:ext cx="2799312" cy="1808731"/>
            <a:chOff x="3661774" y="2287505"/>
            <a:chExt cx="2799312" cy="1808731"/>
          </a:xfrm>
        </p:grpSpPr>
        <p:grpSp>
          <p:nvGrpSpPr>
            <p:cNvPr id="32" name="Groupe 31"/>
            <p:cNvGrpSpPr/>
            <p:nvPr/>
          </p:nvGrpSpPr>
          <p:grpSpPr>
            <a:xfrm>
              <a:off x="4194145" y="2855124"/>
              <a:ext cx="1992838" cy="828000"/>
              <a:chOff x="4250294" y="2832464"/>
              <a:chExt cx="1956032" cy="828000"/>
            </a:xfrm>
          </p:grpSpPr>
          <p:cxnSp>
            <p:nvCxnSpPr>
              <p:cNvPr id="34" name="Connecteur droit 33"/>
              <p:cNvCxnSpPr/>
              <p:nvPr/>
            </p:nvCxnSpPr>
            <p:spPr>
              <a:xfrm>
                <a:off x="4250294" y="2855974"/>
                <a:ext cx="1952194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4267780" y="3628744"/>
                <a:ext cx="1762093" cy="1628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 flipH="1">
                <a:off x="6016225" y="2832464"/>
                <a:ext cx="190101" cy="82800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ZoneTexte 49"/>
            <p:cNvSpPr txBox="1"/>
            <p:nvPr/>
          </p:nvSpPr>
          <p:spPr>
            <a:xfrm>
              <a:off x="4499992" y="2996952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L+V</a:t>
              </a:r>
              <a:endParaRPr lang="fr-FR" sz="2800" dirty="0"/>
            </a:p>
          </p:txBody>
        </p:sp>
        <p:sp>
          <p:nvSpPr>
            <p:cNvPr id="57" name="Ellipse 56"/>
            <p:cNvSpPr/>
            <p:nvPr/>
          </p:nvSpPr>
          <p:spPr>
            <a:xfrm>
              <a:off x="5076056" y="2287505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5887648" y="357301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1</a:t>
              </a:r>
              <a:endParaRPr lang="fr-FR" sz="2800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6101046" y="242088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2</a:t>
              </a:r>
              <a:endParaRPr lang="fr-FR" sz="2800" dirty="0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3776426" y="244332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3</a:t>
              </a:r>
              <a:endParaRPr lang="fr-FR" sz="2800" dirty="0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3661774" y="357301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4</a:t>
              </a:r>
              <a:endParaRPr lang="fr-FR" sz="2800" dirty="0"/>
            </a:p>
          </p:txBody>
        </p:sp>
        <p:grpSp>
          <p:nvGrpSpPr>
            <p:cNvPr id="65" name="Groupe 64"/>
            <p:cNvGrpSpPr/>
            <p:nvPr/>
          </p:nvGrpSpPr>
          <p:grpSpPr>
            <a:xfrm>
              <a:off x="3923928" y="2850458"/>
              <a:ext cx="2270596" cy="834824"/>
              <a:chOff x="3843710" y="2832464"/>
              <a:chExt cx="2376264" cy="834824"/>
            </a:xfrm>
          </p:grpSpPr>
          <p:cxnSp>
            <p:nvCxnSpPr>
              <p:cNvPr id="66" name="Connecteur droit 65"/>
              <p:cNvCxnSpPr/>
              <p:nvPr/>
            </p:nvCxnSpPr>
            <p:spPr>
              <a:xfrm>
                <a:off x="3843710" y="2852936"/>
                <a:ext cx="2376264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/>
              <p:nvPr/>
            </p:nvCxnSpPr>
            <p:spPr>
              <a:xfrm>
                <a:off x="3843710" y="3645024"/>
                <a:ext cx="2186163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>
                <a:off x="3857358" y="2839288"/>
                <a:ext cx="0" cy="82800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flipH="1">
                <a:off x="6016225" y="2832464"/>
                <a:ext cx="190101" cy="82800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ZoneTexte 69"/>
          <p:cNvSpPr txBox="1"/>
          <p:nvPr/>
        </p:nvSpPr>
        <p:spPr>
          <a:xfrm>
            <a:off x="3635896" y="548680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Ce qui donne finalement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Connecteur droit 108"/>
          <p:cNvCxnSpPr/>
          <p:nvPr/>
        </p:nvCxnSpPr>
        <p:spPr>
          <a:xfrm>
            <a:off x="6415385" y="2870094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6"/>
          <p:cNvGrpSpPr/>
          <p:nvPr/>
        </p:nvGrpSpPr>
        <p:grpSpPr>
          <a:xfrm>
            <a:off x="2555775" y="404664"/>
            <a:ext cx="6264697" cy="6126360"/>
            <a:chOff x="1547663" y="1242882"/>
            <a:chExt cx="6264697" cy="6126360"/>
          </a:xfrm>
        </p:grpSpPr>
        <p:grpSp>
          <p:nvGrpSpPr>
            <p:cNvPr id="3" name="Groupe 13"/>
            <p:cNvGrpSpPr/>
            <p:nvPr/>
          </p:nvGrpSpPr>
          <p:grpSpPr>
            <a:xfrm>
              <a:off x="1548360" y="3068960"/>
              <a:ext cx="6264000" cy="4300282"/>
              <a:chOff x="1764384" y="1229606"/>
              <a:chExt cx="6264000" cy="4300282"/>
            </a:xfrm>
          </p:grpSpPr>
          <p:grpSp>
            <p:nvGrpSpPr>
              <p:cNvPr id="5" name="Groupe 8"/>
              <p:cNvGrpSpPr/>
              <p:nvPr/>
            </p:nvGrpSpPr>
            <p:grpSpPr>
              <a:xfrm rot="412722">
                <a:off x="1948893" y="1229606"/>
                <a:ext cx="3254212" cy="4300282"/>
                <a:chOff x="2173823" y="1959002"/>
                <a:chExt cx="2638956" cy="3853967"/>
              </a:xfrm>
            </p:grpSpPr>
            <p:sp>
              <p:nvSpPr>
                <p:cNvPr id="4" name="Ellipse 3"/>
                <p:cNvSpPr/>
                <p:nvPr/>
              </p:nvSpPr>
              <p:spPr>
                <a:xfrm rot="629090">
                  <a:off x="2810131" y="1959002"/>
                  <a:ext cx="1800200" cy="381642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 rot="214089">
                  <a:off x="2173823" y="3965132"/>
                  <a:ext cx="2638956" cy="1847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11" name="Connecteur droit 10"/>
              <p:cNvCxnSpPr/>
              <p:nvPr/>
            </p:nvCxnSpPr>
            <p:spPr>
              <a:xfrm flipV="1">
                <a:off x="1764384" y="3717032"/>
                <a:ext cx="626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/>
              <p:cNvSpPr/>
              <p:nvPr/>
            </p:nvSpPr>
            <p:spPr>
              <a:xfrm rot="17247794" flipH="1">
                <a:off x="2214466" y="2945447"/>
                <a:ext cx="1982870" cy="1025463"/>
              </a:xfrm>
              <a:prstGeom prst="arc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267744" y="3738298"/>
                <a:ext cx="792088" cy="792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14"/>
            <p:cNvCxnSpPr/>
            <p:nvPr/>
          </p:nvCxnSpPr>
          <p:spPr>
            <a:xfrm rot="16200000" flipV="1">
              <a:off x="-612337" y="3402882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/>
          <p:cNvSpPr txBox="1"/>
          <p:nvPr/>
        </p:nvSpPr>
        <p:spPr>
          <a:xfrm>
            <a:off x="827584" y="5486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P</a:t>
            </a:r>
            <a:r>
              <a:rPr lang="fr-FR" sz="2800" baseline="-25000" dirty="0" err="1" smtClean="0"/>
              <a:t>abs</a:t>
            </a:r>
            <a:r>
              <a:rPr lang="fr-FR" sz="2800" dirty="0" smtClean="0"/>
              <a:t> (bar)</a:t>
            </a:r>
            <a:endParaRPr lang="fr-FR" sz="28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347864" y="4797152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 Enthalpie massique (kJ/kg)</a:t>
            </a:r>
            <a:endParaRPr lang="fr-FR" sz="2800" dirty="0"/>
          </a:p>
        </p:txBody>
      </p:sp>
      <p:grpSp>
        <p:nvGrpSpPr>
          <p:cNvPr id="7" name="Groupe 30"/>
          <p:cNvGrpSpPr/>
          <p:nvPr/>
        </p:nvGrpSpPr>
        <p:grpSpPr>
          <a:xfrm>
            <a:off x="4203008" y="2849562"/>
            <a:ext cx="1809152" cy="834824"/>
            <a:chOff x="3843710" y="2832464"/>
            <a:chExt cx="2376264" cy="834824"/>
          </a:xfrm>
        </p:grpSpPr>
        <p:cxnSp>
          <p:nvCxnSpPr>
            <p:cNvPr id="22" name="Connecteur droit 21"/>
            <p:cNvCxnSpPr/>
            <p:nvPr/>
          </p:nvCxnSpPr>
          <p:spPr>
            <a:xfrm>
              <a:off x="3843710" y="2852936"/>
              <a:ext cx="237626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3843710" y="3645024"/>
              <a:ext cx="218616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3857358" y="2839288"/>
              <a:ext cx="0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H="1">
              <a:off x="6016225" y="2832464"/>
              <a:ext cx="190101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32"/>
          <p:cNvCxnSpPr/>
          <p:nvPr/>
        </p:nvCxnSpPr>
        <p:spPr>
          <a:xfrm>
            <a:off x="2555776" y="2871986"/>
            <a:ext cx="1656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5878810" y="3707507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6012160" y="2878486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6015583" y="2881511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555776" y="3673599"/>
            <a:ext cx="16560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4213870" y="3697982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31"/>
          <p:cNvGrpSpPr/>
          <p:nvPr/>
        </p:nvGrpSpPr>
        <p:grpSpPr>
          <a:xfrm>
            <a:off x="4194145" y="2855124"/>
            <a:ext cx="1992838" cy="828000"/>
            <a:chOff x="4250294" y="2832464"/>
            <a:chExt cx="1956032" cy="828000"/>
          </a:xfrm>
        </p:grpSpPr>
        <p:cxnSp>
          <p:nvCxnSpPr>
            <p:cNvPr id="34" name="Connecteur droit 33"/>
            <p:cNvCxnSpPr/>
            <p:nvPr/>
          </p:nvCxnSpPr>
          <p:spPr>
            <a:xfrm>
              <a:off x="4250294" y="2855974"/>
              <a:ext cx="195219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4267780" y="3628744"/>
              <a:ext cx="1762093" cy="1628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H="1">
              <a:off x="6016225" y="2832464"/>
              <a:ext cx="190101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eur droit 39"/>
          <p:cNvCxnSpPr/>
          <p:nvPr/>
        </p:nvCxnSpPr>
        <p:spPr>
          <a:xfrm>
            <a:off x="2555776" y="2871986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6012160" y="3703315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193135" y="2889144"/>
            <a:ext cx="0" cy="183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199609" y="2881511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2555776" y="3673599"/>
            <a:ext cx="1296144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3939985" y="3693790"/>
            <a:ext cx="0" cy="102182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4499992" y="2996952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L+V</a:t>
            </a:r>
            <a:endParaRPr lang="fr-FR" sz="2800" dirty="0"/>
          </a:p>
        </p:txBody>
      </p:sp>
      <p:sp>
        <p:nvSpPr>
          <p:cNvPr id="51" name="ZoneTexte 50"/>
          <p:cNvSpPr txBox="1"/>
          <p:nvPr/>
        </p:nvSpPr>
        <p:spPr>
          <a:xfrm>
            <a:off x="2915816" y="148478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</a:t>
            </a:r>
            <a:endParaRPr lang="fr-FR" sz="2800" dirty="0"/>
          </a:p>
        </p:txBody>
      </p:sp>
      <p:sp>
        <p:nvSpPr>
          <p:cNvPr id="52" name="ZoneTexte 51"/>
          <p:cNvSpPr txBox="1"/>
          <p:nvPr/>
        </p:nvSpPr>
        <p:spPr>
          <a:xfrm>
            <a:off x="7740352" y="36450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</a:t>
            </a:r>
            <a:endParaRPr lang="fr-FR" sz="2800" dirty="0"/>
          </a:p>
        </p:txBody>
      </p:sp>
      <p:sp>
        <p:nvSpPr>
          <p:cNvPr id="53" name="ZoneTexte 52"/>
          <p:cNvSpPr txBox="1"/>
          <p:nvPr/>
        </p:nvSpPr>
        <p:spPr>
          <a:xfrm>
            <a:off x="1907704" y="256490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HP</a:t>
            </a:r>
            <a:endParaRPr lang="fr-FR" sz="28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932212" y="335699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BP</a:t>
            </a:r>
            <a:endParaRPr lang="fr-FR" sz="2800" dirty="0"/>
          </a:p>
        </p:txBody>
      </p:sp>
      <p:sp>
        <p:nvSpPr>
          <p:cNvPr id="55" name="ZoneTexte 54"/>
          <p:cNvSpPr txBox="1"/>
          <p:nvPr/>
        </p:nvSpPr>
        <p:spPr>
          <a:xfrm>
            <a:off x="4889508" y="18496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Cr</a:t>
            </a:r>
            <a:endParaRPr lang="fr-FR" sz="2800" dirty="0"/>
          </a:p>
        </p:txBody>
      </p:sp>
      <p:sp>
        <p:nvSpPr>
          <p:cNvPr id="57" name="Ellipse 56"/>
          <p:cNvSpPr/>
          <p:nvPr/>
        </p:nvSpPr>
        <p:spPr>
          <a:xfrm>
            <a:off x="5076056" y="228750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7048847" y="4890426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3779912" y="764704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Comment augmenter l’efficacité frigorifique ?</a:t>
            </a:r>
            <a:endParaRPr lang="fr-FR" sz="2800" dirty="0"/>
          </a:p>
        </p:txBody>
      </p:sp>
      <p:sp>
        <p:nvSpPr>
          <p:cNvPr id="59" name="ZoneTexte 58"/>
          <p:cNvSpPr txBox="1"/>
          <p:nvPr/>
        </p:nvSpPr>
        <p:spPr>
          <a:xfrm>
            <a:off x="5508104" y="357301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60" name="ZoneTexte 59"/>
          <p:cNvSpPr txBox="1"/>
          <p:nvPr/>
        </p:nvSpPr>
        <p:spPr>
          <a:xfrm>
            <a:off x="5868144" y="242088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2</a:t>
            </a:r>
            <a:endParaRPr lang="fr-FR" sz="28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035206" y="244332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3</a:t>
            </a:r>
            <a:endParaRPr lang="fr-FR" sz="2800" dirty="0"/>
          </a:p>
        </p:txBody>
      </p:sp>
      <p:sp>
        <p:nvSpPr>
          <p:cNvPr id="62" name="ZoneTexte 61"/>
          <p:cNvSpPr txBox="1"/>
          <p:nvPr/>
        </p:nvSpPr>
        <p:spPr>
          <a:xfrm>
            <a:off x="4139952" y="357301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4</a:t>
            </a:r>
            <a:endParaRPr lang="fr-FR" sz="2800" dirty="0"/>
          </a:p>
        </p:txBody>
      </p:sp>
      <p:sp>
        <p:nvSpPr>
          <p:cNvPr id="63" name="ZoneTexte 62"/>
          <p:cNvSpPr txBox="1"/>
          <p:nvPr/>
        </p:nvSpPr>
        <p:spPr>
          <a:xfrm>
            <a:off x="5808482" y="3575911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1’</a:t>
            </a:r>
            <a:endParaRPr lang="fr-FR" sz="2800" dirty="0"/>
          </a:p>
        </p:txBody>
      </p:sp>
      <p:sp>
        <p:nvSpPr>
          <p:cNvPr id="64" name="ZoneTexte 63"/>
          <p:cNvSpPr txBox="1"/>
          <p:nvPr/>
        </p:nvSpPr>
        <p:spPr>
          <a:xfrm>
            <a:off x="6588224" y="5445224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de fluide en circulation</a:t>
            </a:r>
            <a:endParaRPr lang="fr-FR" sz="2800" dirty="0"/>
          </a:p>
        </p:txBody>
      </p:sp>
      <p:grpSp>
        <p:nvGrpSpPr>
          <p:cNvPr id="9" name="Groupe 64"/>
          <p:cNvGrpSpPr/>
          <p:nvPr/>
        </p:nvGrpSpPr>
        <p:grpSpPr>
          <a:xfrm>
            <a:off x="3923928" y="2850458"/>
            <a:ext cx="2270596" cy="834824"/>
            <a:chOff x="3843710" y="2832464"/>
            <a:chExt cx="2376264" cy="834824"/>
          </a:xfrm>
        </p:grpSpPr>
        <p:cxnSp>
          <p:nvCxnSpPr>
            <p:cNvPr id="66" name="Connecteur droit 65"/>
            <p:cNvCxnSpPr/>
            <p:nvPr/>
          </p:nvCxnSpPr>
          <p:spPr>
            <a:xfrm>
              <a:off x="3843710" y="2852936"/>
              <a:ext cx="237626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3843710" y="3645024"/>
              <a:ext cx="218616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3857358" y="2839288"/>
              <a:ext cx="0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 flipH="1">
              <a:off x="6016225" y="2832464"/>
              <a:ext cx="190101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ZoneTexte 76"/>
          <p:cNvSpPr txBox="1"/>
          <p:nvPr/>
        </p:nvSpPr>
        <p:spPr>
          <a:xfrm>
            <a:off x="3823802" y="3585362"/>
            <a:ext cx="49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4’</a:t>
            </a:r>
            <a:endParaRPr lang="fr-FR" sz="2800" dirty="0"/>
          </a:p>
        </p:txBody>
      </p:sp>
      <p:sp>
        <p:nvSpPr>
          <p:cNvPr id="78" name="ZoneTexte 77"/>
          <p:cNvSpPr txBox="1"/>
          <p:nvPr/>
        </p:nvSpPr>
        <p:spPr>
          <a:xfrm>
            <a:off x="3787366" y="244240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3’</a:t>
            </a:r>
            <a:endParaRPr lang="fr-FR" sz="2800" dirty="0"/>
          </a:p>
        </p:txBody>
      </p:sp>
      <p:sp>
        <p:nvSpPr>
          <p:cNvPr id="80" name="ZoneTexte 79"/>
          <p:cNvSpPr txBox="1"/>
          <p:nvPr/>
        </p:nvSpPr>
        <p:spPr>
          <a:xfrm>
            <a:off x="3458220" y="245362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3’’</a:t>
            </a:r>
            <a:endParaRPr lang="fr-FR" sz="2800" dirty="0"/>
          </a:p>
        </p:txBody>
      </p:sp>
      <p:sp>
        <p:nvSpPr>
          <p:cNvPr id="91" name="ZoneTexte 90"/>
          <p:cNvSpPr txBox="1"/>
          <p:nvPr/>
        </p:nvSpPr>
        <p:spPr>
          <a:xfrm>
            <a:off x="3507652" y="359496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4’’</a:t>
            </a:r>
            <a:endParaRPr lang="fr-FR" sz="2800" dirty="0"/>
          </a:p>
        </p:txBody>
      </p:sp>
      <p:sp>
        <p:nvSpPr>
          <p:cNvPr id="92" name="ZoneTexte 91"/>
          <p:cNvSpPr txBox="1"/>
          <p:nvPr/>
        </p:nvSpPr>
        <p:spPr>
          <a:xfrm>
            <a:off x="6096514" y="356116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1’’</a:t>
            </a:r>
            <a:endParaRPr lang="fr-FR" sz="2800" dirty="0"/>
          </a:p>
        </p:txBody>
      </p:sp>
      <p:grpSp>
        <p:nvGrpSpPr>
          <p:cNvPr id="10" name="Groupe 92"/>
          <p:cNvGrpSpPr/>
          <p:nvPr/>
        </p:nvGrpSpPr>
        <p:grpSpPr>
          <a:xfrm>
            <a:off x="3801120" y="2850458"/>
            <a:ext cx="2630388" cy="834824"/>
            <a:chOff x="3843710" y="2832464"/>
            <a:chExt cx="2376264" cy="834824"/>
          </a:xfrm>
        </p:grpSpPr>
        <p:cxnSp>
          <p:nvCxnSpPr>
            <p:cNvPr id="94" name="Connecteur droit 93"/>
            <p:cNvCxnSpPr/>
            <p:nvPr/>
          </p:nvCxnSpPr>
          <p:spPr>
            <a:xfrm>
              <a:off x="3843710" y="2852936"/>
              <a:ext cx="2376264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3843710" y="3645024"/>
              <a:ext cx="2186163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3857358" y="2839288"/>
              <a:ext cx="0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H="1">
              <a:off x="6016225" y="2832464"/>
              <a:ext cx="190101" cy="8280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3" grpId="0"/>
      <p:bldP spid="77" grpId="0"/>
      <p:bldP spid="78" grpId="0"/>
      <p:bldP spid="80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Détendeur thermostatique</a:t>
            </a:r>
            <a:endParaRPr lang="fr-F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484784"/>
            <a:ext cx="2896716" cy="349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971600" y="5229200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Ouverture détendeur = </a:t>
            </a:r>
          </a:p>
          <a:p>
            <a:pPr algn="ctr"/>
            <a:r>
              <a:rPr lang="fr-FR" sz="2800" dirty="0" smtClean="0"/>
              <a:t>f(température des gaz sortie évaporateur)</a:t>
            </a:r>
            <a:endParaRPr lang="fr-FR" sz="2800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l="44493" t="23100" r="32276" b="47501"/>
          <a:stretch>
            <a:fillRect/>
          </a:stretch>
        </p:blipFill>
        <p:spPr bwMode="auto">
          <a:xfrm>
            <a:off x="4644008" y="1628800"/>
            <a:ext cx="424847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Détendeur thermostatique</a:t>
            </a:r>
            <a:endParaRPr lang="fr-F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882673"/>
            <a:ext cx="2896716" cy="349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l="44493" t="23100" r="32276" b="47501"/>
          <a:stretch>
            <a:fillRect/>
          </a:stretch>
        </p:blipFill>
        <p:spPr bwMode="auto">
          <a:xfrm>
            <a:off x="4644008" y="2026689"/>
            <a:ext cx="424847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6"/>
          <p:cNvGrpSpPr/>
          <p:nvPr/>
        </p:nvGrpSpPr>
        <p:grpSpPr>
          <a:xfrm>
            <a:off x="1835696" y="1916832"/>
            <a:ext cx="5760640" cy="3273203"/>
            <a:chOff x="4750251" y="4869160"/>
            <a:chExt cx="3854197" cy="1628775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44208" y="4869160"/>
              <a:ext cx="1905000" cy="162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ZoneTexte 19"/>
            <p:cNvSpPr txBox="1"/>
            <p:nvPr/>
          </p:nvSpPr>
          <p:spPr>
            <a:xfrm>
              <a:off x="4750251" y="5729124"/>
              <a:ext cx="1728192" cy="474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Moteur électrique</a:t>
              </a:r>
              <a:endParaRPr lang="fr-FR" sz="2800" dirty="0"/>
            </a:p>
          </p:txBody>
        </p:sp>
        <p:cxnSp>
          <p:nvCxnSpPr>
            <p:cNvPr id="25" name="Connecteur droit avec flèche 24"/>
            <p:cNvCxnSpPr/>
            <p:nvPr/>
          </p:nvCxnSpPr>
          <p:spPr>
            <a:xfrm flipH="1">
              <a:off x="7668344" y="5085184"/>
              <a:ext cx="936104" cy="216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1763688" y="47667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Compresseur à pistons alternatifs</a:t>
            </a:r>
            <a:endParaRPr lang="fr-F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3222003" cy="243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204864"/>
            <a:ext cx="4111312" cy="362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ZoneTexte 28"/>
          <p:cNvSpPr txBox="1"/>
          <p:nvPr/>
        </p:nvSpPr>
        <p:spPr>
          <a:xfrm>
            <a:off x="3347864" y="54868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Echangeurs</a:t>
            </a:r>
            <a:endParaRPr lang="fr-FR" sz="36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547664" y="5013176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E/E</a:t>
            </a:r>
            <a:endParaRPr lang="fr-FR" sz="2800" dirty="0"/>
          </a:p>
        </p:txBody>
      </p:sp>
      <p:sp>
        <p:nvSpPr>
          <p:cNvPr id="31" name="ZoneTexte 30"/>
          <p:cNvSpPr txBox="1"/>
          <p:nvPr/>
        </p:nvSpPr>
        <p:spPr>
          <a:xfrm>
            <a:off x="5436096" y="566124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E/A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3347864" y="40466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Echangeurs</a:t>
            </a:r>
            <a:endParaRPr lang="fr-FR" sz="3600" dirty="0"/>
          </a:p>
        </p:txBody>
      </p:sp>
      <p:sp>
        <p:nvSpPr>
          <p:cNvPr id="31" name="ZoneTexte 30"/>
          <p:cNvSpPr txBox="1"/>
          <p:nvPr/>
        </p:nvSpPr>
        <p:spPr>
          <a:xfrm>
            <a:off x="7020272" y="594928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F/A</a:t>
            </a:r>
            <a:endParaRPr lang="fr-FR" sz="2800" dirty="0"/>
          </a:p>
        </p:txBody>
      </p:sp>
      <p:pic>
        <p:nvPicPr>
          <p:cNvPr id="237570" name="Picture 2" descr="http://img210.imageshack.us/img210/1210/p1202102017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356992"/>
            <a:ext cx="3287688" cy="2465766"/>
          </a:xfrm>
          <a:prstGeom prst="rect">
            <a:avLst/>
          </a:prstGeom>
          <a:noFill/>
        </p:spPr>
      </p:pic>
      <p:pic>
        <p:nvPicPr>
          <p:cNvPr id="237572" name="Picture 4" descr="http://www.edf.com/html/panorama/medias/images/production/nucleaire/photo_aer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2189045" cy="3288829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2339752" y="594928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E/A</a:t>
            </a:r>
            <a:endParaRPr lang="fr-FR" sz="2800" dirty="0"/>
          </a:p>
        </p:txBody>
      </p:sp>
      <p:pic>
        <p:nvPicPr>
          <p:cNvPr id="237574" name="Picture 6" descr="http://t3.gstatic.com/images?q=tbn:ANd9GcRGK9F3MVzRX61rB5C4Aniv3E9gjXSLwDz-HwxrSGXuj8sJfdKm-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3789040"/>
            <a:ext cx="1892424" cy="1892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2">
            <a:hlinkClick r:id="rId2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403648" y="1916832"/>
            <a:ext cx="6121400" cy="3860800"/>
          </a:xfrm>
          <a:noFill/>
          <a:ln/>
        </p:spPr>
      </p:pic>
      <p:sp>
        <p:nvSpPr>
          <p:cNvPr id="27" name="ZoneTexte 26"/>
          <p:cNvSpPr txBox="1"/>
          <p:nvPr/>
        </p:nvSpPr>
        <p:spPr>
          <a:xfrm>
            <a:off x="1259632" y="476672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Tunnel de surgélation (fruits rouges)</a:t>
            </a:r>
            <a:endParaRPr lang="fr-F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>
            <a:off x="323528" y="40466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Neige carbonique = </a:t>
            </a:r>
            <a:r>
              <a:rPr lang="fr-FR" sz="3600" dirty="0" err="1" smtClean="0"/>
              <a:t>carbo</a:t>
            </a:r>
            <a:r>
              <a:rPr lang="fr-FR" sz="3600" dirty="0" smtClean="0"/>
              <a:t> glace = CO</a:t>
            </a:r>
            <a:r>
              <a:rPr lang="fr-FR" sz="3600" baseline="-25000" dirty="0" smtClean="0"/>
              <a:t>2</a:t>
            </a:r>
            <a:r>
              <a:rPr lang="fr-FR" sz="3600" dirty="0" smtClean="0"/>
              <a:t> solide</a:t>
            </a:r>
            <a:endParaRPr lang="fr-FR" sz="36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7319" t="8511" r="8511" b="12766"/>
          <a:stretch>
            <a:fillRect/>
          </a:stretch>
        </p:blipFill>
        <p:spPr bwMode="auto">
          <a:xfrm>
            <a:off x="827584" y="1988840"/>
            <a:ext cx="331236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avec flèche 6"/>
          <p:cNvCxnSpPr/>
          <p:nvPr/>
        </p:nvCxnSpPr>
        <p:spPr>
          <a:xfrm>
            <a:off x="4355976" y="3356992"/>
            <a:ext cx="22322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èche courbée vers le bas 7"/>
          <p:cNvSpPr/>
          <p:nvPr/>
        </p:nvSpPr>
        <p:spPr>
          <a:xfrm rot="19211010">
            <a:off x="4567973" y="3613767"/>
            <a:ext cx="1381059" cy="6385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63888" y="479715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Chaleur prise aux aliments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6804248" y="292494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CO</a:t>
            </a:r>
            <a:r>
              <a:rPr lang="fr-FR" sz="2800" baseline="-25000" dirty="0" smtClean="0"/>
              <a:t>2</a:t>
            </a:r>
            <a:r>
              <a:rPr lang="fr-FR" sz="2800" dirty="0" smtClean="0"/>
              <a:t> gazeux</a:t>
            </a:r>
            <a:endParaRPr lang="fr-FR" sz="2800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3203848" y="1124744"/>
            <a:ext cx="12241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156176" y="4869160"/>
            <a:ext cx="6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=</a:t>
            </a:r>
            <a:endParaRPr lang="fr-FR" sz="4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660232" y="4797152"/>
            <a:ext cx="226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Création de froid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427984" y="263691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78 kcal/kg </a:t>
            </a:r>
            <a:r>
              <a:rPr lang="fr-FR" sz="2800" dirty="0" err="1" smtClean="0"/>
              <a:t>liq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217529" y="528935"/>
            <a:ext cx="7053860" cy="3476129"/>
            <a:chOff x="39553" y="1340768"/>
            <a:chExt cx="7338820" cy="3764161"/>
          </a:xfrm>
        </p:grpSpPr>
        <p:sp>
          <p:nvSpPr>
            <p:cNvPr id="7" name="ZoneTexte 6"/>
            <p:cNvSpPr txBox="1"/>
            <p:nvPr/>
          </p:nvSpPr>
          <p:spPr>
            <a:xfrm>
              <a:off x="2144688" y="4797152"/>
              <a:ext cx="2304256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fr-FR" dirty="0" smtClean="0">
                  <a:solidFill>
                    <a:schemeClr val="bg1"/>
                  </a:solidFill>
                </a:rPr>
                <a:t>www.energieplus-lesite.be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l="44923" t="32200" r="31818" b="37701"/>
            <a:stretch>
              <a:fillRect/>
            </a:stretch>
          </p:blipFill>
          <p:spPr bwMode="auto">
            <a:xfrm>
              <a:off x="1089739" y="1340768"/>
              <a:ext cx="4426674" cy="322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 rot="10587455" flipV="1">
              <a:off x="5324516" y="2234274"/>
              <a:ext cx="964383" cy="401307"/>
            </a:xfrm>
            <a:prstGeom prst="leftArrow">
              <a:avLst>
                <a:gd name="adj1" fmla="val 50000"/>
                <a:gd name="adj2" fmla="val 477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>
                <a:buFontTx/>
                <a:buNone/>
              </a:pPr>
              <a:endParaRPr lang="fr-FR" sz="4000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6360705" y="1988840"/>
              <a:ext cx="1017668" cy="766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FR" sz="2000" b="1" dirty="0">
                  <a:solidFill>
                    <a:srgbClr val="FF0000"/>
                  </a:solidFill>
                </a:rPr>
                <a:t>Flux</a:t>
              </a:r>
            </a:p>
            <a:p>
              <a:pPr algn="ctr">
                <a:buFontTx/>
                <a:buNone/>
              </a:pPr>
              <a:r>
                <a:rPr lang="fr-FR" sz="2000" b="1" dirty="0">
                  <a:solidFill>
                    <a:srgbClr val="FF0000"/>
                  </a:solidFill>
                </a:rPr>
                <a:t>c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haleur</a:t>
              </a:r>
              <a:endParaRPr lang="fr-FR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9553" y="1567534"/>
              <a:ext cx="1017668" cy="766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FR" sz="2000" b="1" dirty="0">
                  <a:solidFill>
                    <a:srgbClr val="FF0000"/>
                  </a:solidFill>
                </a:rPr>
                <a:t>Flux</a:t>
              </a:r>
            </a:p>
            <a:p>
              <a:pPr algn="ctr">
                <a:buFontTx/>
                <a:buNone/>
              </a:pPr>
              <a:r>
                <a:rPr lang="fr-FR" sz="2000" b="1" dirty="0">
                  <a:solidFill>
                    <a:srgbClr val="FF0000"/>
                  </a:solidFill>
                </a:rPr>
                <a:t>c</a:t>
              </a:r>
              <a:r>
                <a:rPr lang="fr-FR" sz="2000" b="1" dirty="0" smtClean="0">
                  <a:solidFill>
                    <a:srgbClr val="FF0000"/>
                  </a:solidFill>
                </a:rPr>
                <a:t>haleur</a:t>
              </a:r>
              <a:endParaRPr lang="fr-FR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 flipH="1">
              <a:off x="46655" y="3045018"/>
              <a:ext cx="940440" cy="909084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FR" b="1" dirty="0">
                  <a:solidFill>
                    <a:schemeClr val="tx1"/>
                  </a:solidFill>
                </a:rPr>
                <a:t>Produit</a:t>
              </a:r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375121" y="2324938"/>
              <a:ext cx="792088" cy="658340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Tx/>
                <a:buNone/>
              </a:pPr>
              <a:endParaRPr lang="fr-FR" sz="4000"/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140968"/>
            <a:ext cx="4032448" cy="334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 </a:t>
            </a:r>
            <a:r>
              <a:rPr lang="fr-FR" sz="1600" dirty="0" smtClean="0"/>
              <a:t>(être capable de)</a:t>
            </a:r>
            <a:endParaRPr lang="fr-FR" sz="1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764704"/>
            <a:ext cx="9252520" cy="6237312"/>
          </a:xfrm>
        </p:spPr>
        <p:txBody>
          <a:bodyPr>
            <a:noAutofit/>
          </a:bodyPr>
          <a:lstStyle/>
          <a:p>
            <a:r>
              <a:rPr lang="fr-FR" sz="1100" dirty="0" smtClean="0"/>
              <a:t>Définir la notion de stabilisation des produits de l’IAA</a:t>
            </a:r>
          </a:p>
          <a:p>
            <a:r>
              <a:rPr lang="fr-FR" sz="1100" dirty="0" smtClean="0"/>
              <a:t>Citer des techniques de conservation</a:t>
            </a:r>
          </a:p>
          <a:p>
            <a:r>
              <a:rPr lang="fr-FR" sz="1100" dirty="0" smtClean="0"/>
              <a:t>Définir l’action du froid sur le comportement des micro-organismes </a:t>
            </a:r>
          </a:p>
          <a:p>
            <a:r>
              <a:rPr lang="fr-FR" sz="1100" dirty="0" smtClean="0"/>
              <a:t>Définir la notion de trépied frigorifique</a:t>
            </a:r>
          </a:p>
          <a:p>
            <a:r>
              <a:rPr lang="fr-FR" sz="1100" dirty="0" smtClean="0"/>
              <a:t>Décrire les termes de réfrigération, congélation et surgélation en soulignant leurs différences</a:t>
            </a:r>
          </a:p>
          <a:p>
            <a:r>
              <a:rPr lang="fr-FR" sz="1100" dirty="0" smtClean="0"/>
              <a:t>Définir le cycle de CARNOT et l’intérêt du rendement des machines frigorifiques travaillant selon ce cycle </a:t>
            </a:r>
          </a:p>
          <a:p>
            <a:r>
              <a:rPr lang="fr-FR" sz="1100" dirty="0" smtClean="0"/>
              <a:t>Utiliser la courbe de saturation (isothermes d’ANDREWS) pour connaître l’état physique de fluide suivant les conditions de P et de V</a:t>
            </a:r>
          </a:p>
          <a:p>
            <a:r>
              <a:rPr lang="fr-FR" sz="1100" dirty="0" smtClean="0"/>
              <a:t>Définir le principe de fonctionnement des machines frigorifiques</a:t>
            </a:r>
          </a:p>
          <a:p>
            <a:r>
              <a:rPr lang="fr-FR" sz="1100" dirty="0" smtClean="0"/>
              <a:t>Calculer et retrouver le rendement d’un réfrigérateur (= efficacité frigorifique) et le rendement d’une PAC ( = COP (</a:t>
            </a:r>
            <a:r>
              <a:rPr lang="fr-FR" sz="1100" dirty="0" err="1" smtClean="0"/>
              <a:t>COefficient</a:t>
            </a:r>
            <a:r>
              <a:rPr lang="fr-FR" sz="1100" dirty="0" smtClean="0"/>
              <a:t> de Performance)</a:t>
            </a:r>
          </a:p>
          <a:p>
            <a:r>
              <a:rPr lang="fr-FR" sz="1100" dirty="0" smtClean="0"/>
              <a:t>Décrire technologiquement la technologie des machines frigorifiques</a:t>
            </a:r>
          </a:p>
          <a:p>
            <a:r>
              <a:rPr lang="fr-FR" sz="1100" dirty="0" smtClean="0"/>
              <a:t>Expliquer le rôle de l’évaporateur, du compresseur, du condenseur et du détendeur</a:t>
            </a:r>
          </a:p>
          <a:p>
            <a:r>
              <a:rPr lang="fr-FR" sz="1100" dirty="0" smtClean="0"/>
              <a:t>Définir la puissance frigorifique</a:t>
            </a:r>
          </a:p>
          <a:p>
            <a:r>
              <a:rPr lang="fr-FR" sz="1100" dirty="0" smtClean="0"/>
              <a:t>Expliquer l’intérêt du diagramme enthalpique de MOLLIER</a:t>
            </a:r>
          </a:p>
          <a:p>
            <a:r>
              <a:rPr lang="fr-FR" sz="1100" dirty="0" smtClean="0"/>
              <a:t>Retrouver sur un diagramme de MOLLIER les différentes courbes nécessaires à sa compréhension (isobare, </a:t>
            </a:r>
            <a:r>
              <a:rPr lang="fr-FR" sz="1100" dirty="0" err="1" smtClean="0"/>
              <a:t>isentrope</a:t>
            </a:r>
            <a:r>
              <a:rPr lang="fr-FR" sz="1100" dirty="0" smtClean="0"/>
              <a:t>, isotherme, ….)</a:t>
            </a:r>
          </a:p>
          <a:p>
            <a:r>
              <a:rPr lang="fr-FR" sz="1100" dirty="0" smtClean="0"/>
              <a:t>Tracer un diagramme de MOLLIER en associant aux différentes phases du cycle  la transformation thermodynamique associée et le composant technologique associé</a:t>
            </a:r>
          </a:p>
          <a:p>
            <a:r>
              <a:rPr lang="fr-FR" sz="1100" dirty="0" smtClean="0"/>
              <a:t>Exploiter un diagramme de MOLLIER pour les calculs courants que se soit en production de froid (évaporateur) ou en production de chaud (condenseur)</a:t>
            </a:r>
          </a:p>
          <a:p>
            <a:r>
              <a:rPr lang="fr-FR" sz="1100" dirty="0" smtClean="0"/>
              <a:t>Différencier Q</a:t>
            </a:r>
            <a:r>
              <a:rPr lang="fr-FR" sz="1100" baseline="-25000" dirty="0" smtClean="0"/>
              <a:t>2</a:t>
            </a:r>
            <a:r>
              <a:rPr lang="fr-FR" sz="1100" dirty="0" smtClean="0"/>
              <a:t> nette de Q</a:t>
            </a:r>
            <a:r>
              <a:rPr lang="fr-FR" sz="1100" baseline="-25000" dirty="0" smtClean="0"/>
              <a:t>2</a:t>
            </a:r>
            <a:r>
              <a:rPr lang="fr-FR" sz="1100" dirty="0" smtClean="0"/>
              <a:t> brute </a:t>
            </a:r>
          </a:p>
          <a:p>
            <a:r>
              <a:rPr lang="fr-FR" sz="1100" dirty="0" smtClean="0"/>
              <a:t>Définir le rendement global d’un compresseur</a:t>
            </a:r>
          </a:p>
          <a:p>
            <a:r>
              <a:rPr lang="fr-FR" sz="1100" dirty="0" smtClean="0"/>
              <a:t>Définir le rendement volumétrique, indiqué et mécanique</a:t>
            </a:r>
          </a:p>
          <a:p>
            <a:r>
              <a:rPr lang="fr-FR" sz="1100" dirty="0" smtClean="0"/>
              <a:t>Expliquer  la perte de rendement lors d’une compression réelle (non adiabatique)</a:t>
            </a:r>
          </a:p>
          <a:p>
            <a:r>
              <a:rPr lang="fr-FR" sz="1100" dirty="0" smtClean="0"/>
              <a:t>Définir et visualiser sur le diagramme de MOLLIER la différence entre le travail réversible (</a:t>
            </a:r>
            <a:r>
              <a:rPr lang="fr-FR" sz="1100" dirty="0" err="1" smtClean="0"/>
              <a:t>W</a:t>
            </a:r>
            <a:r>
              <a:rPr lang="fr-FR" sz="1100" baseline="-25000" dirty="0" err="1" smtClean="0"/>
              <a:t>rév</a:t>
            </a:r>
            <a:r>
              <a:rPr lang="fr-FR" sz="1100" dirty="0" smtClean="0"/>
              <a:t>) et irréversible (</a:t>
            </a:r>
            <a:r>
              <a:rPr lang="fr-FR" sz="1100" dirty="0" err="1" smtClean="0"/>
              <a:t>W</a:t>
            </a:r>
            <a:r>
              <a:rPr lang="fr-FR" sz="1100" baseline="-25000" dirty="0" err="1" smtClean="0"/>
              <a:t>irrév</a:t>
            </a:r>
            <a:r>
              <a:rPr lang="fr-FR" sz="1100" dirty="0" smtClean="0"/>
              <a:t>) du compresseur</a:t>
            </a:r>
          </a:p>
          <a:p>
            <a:r>
              <a:rPr lang="fr-FR" sz="1100" dirty="0" smtClean="0"/>
              <a:t>Expliquer technologiquement le fonctionnement des autres composants d’une machine frigorifique</a:t>
            </a:r>
          </a:p>
          <a:p>
            <a:r>
              <a:rPr lang="fr-FR" sz="1100" dirty="0" smtClean="0"/>
              <a:t>Définir </a:t>
            </a:r>
            <a:r>
              <a:rPr lang="fr-FR" sz="1100" dirty="0" smtClean="0"/>
              <a:t>le principe du froid cryogénique</a:t>
            </a:r>
          </a:p>
          <a:p>
            <a:r>
              <a:rPr lang="fr-FR" sz="1100" dirty="0" smtClean="0"/>
              <a:t>Citer d’autres techniques de fabrication de froid </a:t>
            </a:r>
          </a:p>
          <a:p>
            <a:endParaRPr lang="fr-FR" sz="1100" dirty="0" smtClean="0"/>
          </a:p>
          <a:p>
            <a:endParaRPr lang="fr-FR" sz="1100" dirty="0" smtClean="0"/>
          </a:p>
          <a:p>
            <a:pPr>
              <a:buNone/>
            </a:pPr>
            <a:endParaRPr lang="fr-F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94" t="7000" b="5431"/>
          <a:stretch>
            <a:fillRect/>
          </a:stretch>
        </p:blipFill>
        <p:spPr bwMode="auto">
          <a:xfrm>
            <a:off x="179513" y="1556792"/>
            <a:ext cx="864096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rot="10800000">
            <a:off x="5220072" y="2924944"/>
            <a:ext cx="1224136" cy="108012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76256" y="2924944"/>
            <a:ext cx="216024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228184" y="393305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Compression</a:t>
            </a:r>
            <a:endParaRPr lang="fr-FR" sz="2800" dirty="0"/>
          </a:p>
        </p:txBody>
      </p:sp>
      <p:sp>
        <p:nvSpPr>
          <p:cNvPr id="15" name="Rectangle 14"/>
          <p:cNvSpPr/>
          <p:nvPr/>
        </p:nvSpPr>
        <p:spPr>
          <a:xfrm>
            <a:off x="2123728" y="1340768"/>
            <a:ext cx="489654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 rot="16200000" flipV="1">
            <a:off x="287524" y="1160748"/>
            <a:ext cx="1584176" cy="10801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3114" y="412558"/>
            <a:ext cx="350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Sous refroidissement</a:t>
            </a:r>
            <a:endParaRPr lang="fr-FR" sz="2800" dirty="0"/>
          </a:p>
        </p:txBody>
      </p:sp>
      <p:cxnSp>
        <p:nvCxnSpPr>
          <p:cNvPr id="35" name="Connecteur droit avec flèche 34"/>
          <p:cNvCxnSpPr/>
          <p:nvPr/>
        </p:nvCxnSpPr>
        <p:spPr>
          <a:xfrm rot="5400000" flipH="1" flipV="1">
            <a:off x="-18264" y="3825044"/>
            <a:ext cx="2016224" cy="7920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6200000" flipV="1">
            <a:off x="2267744" y="4653136"/>
            <a:ext cx="1944216" cy="21602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7504" y="5229200"/>
            <a:ext cx="17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</a:t>
            </a:r>
            <a:r>
              <a:rPr lang="fr-FR" sz="2800" dirty="0" smtClean="0"/>
              <a:t>étente</a:t>
            </a:r>
            <a:endParaRPr lang="fr-FR" sz="28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483768" y="572536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Evaporation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2123728" y="1556792"/>
            <a:ext cx="468052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275856" y="124959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Désurchauffe</a:t>
            </a:r>
            <a:endParaRPr lang="fr-FR" sz="28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059396" y="124959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Condensation</a:t>
            </a:r>
            <a:endParaRPr lang="fr-FR" sz="2800" dirty="0"/>
          </a:p>
        </p:txBody>
      </p:sp>
      <p:cxnSp>
        <p:nvCxnSpPr>
          <p:cNvPr id="17" name="Connecteur droit avec flèche 16"/>
          <p:cNvCxnSpPr/>
          <p:nvPr/>
        </p:nvCxnSpPr>
        <p:spPr>
          <a:xfrm rot="16200000" flipV="1">
            <a:off x="3995936" y="1988840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16200000" flipV="1">
            <a:off x="2051720" y="1916832"/>
            <a:ext cx="792088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10800000">
            <a:off x="4788024" y="3717032"/>
            <a:ext cx="2232248" cy="187220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239030" y="564208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Surchauffe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  <p:bldP spid="40" grpId="0"/>
      <p:bldP spid="43" grpId="0"/>
      <p:bldP spid="22" grpId="0"/>
      <p:bldP spid="24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3"/>
          <p:cNvGrpSpPr/>
          <p:nvPr/>
        </p:nvGrpSpPr>
        <p:grpSpPr>
          <a:xfrm>
            <a:off x="63114" y="448070"/>
            <a:ext cx="8973382" cy="5880414"/>
            <a:chOff x="63114" y="448070"/>
            <a:chExt cx="8973382" cy="58804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23" t="6867" b="8285"/>
            <a:stretch>
              <a:fillRect/>
            </a:stretch>
          </p:blipFill>
          <p:spPr bwMode="auto">
            <a:xfrm>
              <a:off x="168682" y="1340768"/>
              <a:ext cx="8828313" cy="4608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Connecteur droit avec flèche 7"/>
            <p:cNvCxnSpPr/>
            <p:nvPr/>
          </p:nvCxnSpPr>
          <p:spPr>
            <a:xfrm rot="10800000">
              <a:off x="5220072" y="2924944"/>
              <a:ext cx="1224136" cy="10801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876256" y="2924944"/>
              <a:ext cx="2160240" cy="3096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372200" y="3717032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Compression</a:t>
              </a:r>
              <a:endParaRPr lang="fr-FR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23728" y="1340768"/>
              <a:ext cx="489654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rot="16200000" flipV="1">
              <a:off x="4067944" y="1916832"/>
              <a:ext cx="648072" cy="36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275856" y="1249596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Désurchauffe</a:t>
              </a:r>
              <a:endParaRPr lang="fr-FR" sz="2800" dirty="0"/>
            </a:p>
          </p:txBody>
        </p:sp>
        <p:cxnSp>
          <p:nvCxnSpPr>
            <p:cNvPr id="23" name="Connecteur droit avec flèche 22"/>
            <p:cNvCxnSpPr>
              <a:endCxn id="24" idx="2"/>
            </p:cNvCxnSpPr>
            <p:nvPr/>
          </p:nvCxnSpPr>
          <p:spPr>
            <a:xfrm rot="16200000" flipV="1">
              <a:off x="1997714" y="1790818"/>
              <a:ext cx="648072" cy="6120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899592" y="1249596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Condensation</a:t>
              </a:r>
              <a:endParaRPr lang="fr-FR" sz="2800" dirty="0"/>
            </a:p>
          </p:txBody>
        </p:sp>
        <p:cxnSp>
          <p:nvCxnSpPr>
            <p:cNvPr id="25" name="Connecteur droit avec flèche 24"/>
            <p:cNvCxnSpPr/>
            <p:nvPr/>
          </p:nvCxnSpPr>
          <p:spPr>
            <a:xfrm rot="16200000" flipV="1">
              <a:off x="287524" y="1160748"/>
              <a:ext cx="1512168" cy="10081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63114" y="448070"/>
              <a:ext cx="26642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Refroidissement</a:t>
              </a:r>
              <a:endParaRPr lang="fr-FR" sz="2800" dirty="0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rot="5400000" flipH="1" flipV="1">
              <a:off x="-18264" y="3825044"/>
              <a:ext cx="2016224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/>
            <p:nvPr/>
          </p:nvCxnSpPr>
          <p:spPr>
            <a:xfrm rot="16200000" flipV="1">
              <a:off x="2267744" y="4653136"/>
              <a:ext cx="1944216" cy="2160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179512" y="5301208"/>
              <a:ext cx="2088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/>
                <a:t>D</a:t>
              </a:r>
              <a:r>
                <a:rPr lang="fr-FR" sz="2800" dirty="0" smtClean="0"/>
                <a:t>étente</a:t>
              </a:r>
              <a:endParaRPr lang="fr-FR" sz="28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483768" y="5805264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Evaporation</a:t>
              </a:r>
              <a:endParaRPr lang="fr-FR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21" y="390984"/>
            <a:ext cx="8879929" cy="631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3356992"/>
            <a:ext cx="7700392" cy="2016224"/>
          </a:xfrm>
        </p:spPr>
        <p:txBody>
          <a:bodyPr>
            <a:noAutofit/>
          </a:bodyPr>
          <a:lstStyle/>
          <a:p>
            <a:r>
              <a:rPr lang="fr-FR" sz="8000" dirty="0" smtClean="0"/>
              <a:t>Techniques du séchage</a:t>
            </a:r>
            <a:br>
              <a:rPr lang="fr-FR" sz="8000" dirty="0" smtClean="0"/>
            </a:br>
            <a:r>
              <a:rPr lang="fr-FR" sz="8000" dirty="0" smtClean="0"/>
              <a:t/>
            </a:r>
            <a:br>
              <a:rPr lang="fr-FR" sz="8000" dirty="0" smtClean="0"/>
            </a:br>
            <a:endParaRPr lang="fr-FR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 </a:t>
            </a:r>
            <a:r>
              <a:rPr lang="fr-FR" sz="1600" dirty="0" smtClean="0"/>
              <a:t>(être capable de)</a:t>
            </a:r>
            <a:endParaRPr lang="fr-FR" sz="1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67" y="764704"/>
            <a:ext cx="9252520" cy="6237312"/>
          </a:xfrm>
        </p:spPr>
        <p:txBody>
          <a:bodyPr>
            <a:noAutofit/>
          </a:bodyPr>
          <a:lstStyle/>
          <a:p>
            <a:r>
              <a:rPr lang="fr-FR" sz="1100" dirty="0" smtClean="0"/>
              <a:t>Définir la notion d’air humide</a:t>
            </a:r>
          </a:p>
          <a:p>
            <a:r>
              <a:rPr lang="fr-FR" sz="1100" dirty="0" smtClean="0"/>
              <a:t>Définir la composition de l’air humide et de citer la valeur de sa masse molaire</a:t>
            </a:r>
          </a:p>
          <a:p>
            <a:r>
              <a:rPr lang="fr-FR" sz="1100" dirty="0" smtClean="0"/>
              <a:t>Calculer le </a:t>
            </a:r>
            <a:r>
              <a:rPr lang="fr-FR" sz="1100" dirty="0" err="1" smtClean="0"/>
              <a:t>c</a:t>
            </a:r>
            <a:r>
              <a:rPr lang="fr-FR" sz="1100" baseline="-25000" dirty="0" err="1" smtClean="0"/>
              <a:t>p</a:t>
            </a:r>
            <a:r>
              <a:rPr lang="fr-FR" sz="1100" dirty="0" smtClean="0"/>
              <a:t> de l’air sec et le </a:t>
            </a:r>
            <a:r>
              <a:rPr lang="fr-FR" sz="1100" dirty="0" err="1" smtClean="0"/>
              <a:t>c</a:t>
            </a:r>
            <a:r>
              <a:rPr lang="fr-FR" sz="1100" baseline="-25000" dirty="0" err="1" smtClean="0"/>
              <a:t>p</a:t>
            </a:r>
            <a:r>
              <a:rPr lang="fr-FR" sz="1100" dirty="0" smtClean="0"/>
              <a:t> de la vapeur d’eau en raisonnant sur les degrés de liberté de la molécule de gaz considérée </a:t>
            </a:r>
          </a:p>
          <a:p>
            <a:r>
              <a:rPr lang="fr-FR" sz="1100" dirty="0" smtClean="0"/>
              <a:t>Citer l’intérêt de l’air humide pour le séchage par voie thermique</a:t>
            </a:r>
          </a:p>
          <a:p>
            <a:r>
              <a:rPr lang="fr-FR" sz="1100" dirty="0" smtClean="0"/>
              <a:t>Citer et de décrire dans le détail les caractéristiques de l’air humide (les températures, les humidités, le volume massique, l’enthalpie)</a:t>
            </a:r>
          </a:p>
          <a:p>
            <a:r>
              <a:rPr lang="fr-FR" sz="1100" dirty="0" smtClean="0"/>
              <a:t>Expliquer le principe et l’intérêt d’un psychromètre</a:t>
            </a:r>
          </a:p>
          <a:p>
            <a:r>
              <a:rPr lang="fr-FR" sz="1100" dirty="0" smtClean="0"/>
              <a:t>Associer, en l’expliquant, la transformation thermodynamique associée au séchage (</a:t>
            </a:r>
            <a:r>
              <a:rPr lang="fr-FR" sz="1100" dirty="0" err="1" smtClean="0"/>
              <a:t>isenthalpe</a:t>
            </a:r>
            <a:r>
              <a:rPr lang="fr-FR" sz="1100" dirty="0" smtClean="0"/>
              <a:t> pour le système (air-eau))</a:t>
            </a:r>
          </a:p>
          <a:p>
            <a:r>
              <a:rPr lang="fr-FR" sz="1100" dirty="0" smtClean="0"/>
              <a:t>Retrouver la formule donnant la variation d’enthalpie dans le cas le plus général (augmentation de chaleur sensible et latente)</a:t>
            </a:r>
          </a:p>
          <a:p>
            <a:r>
              <a:rPr lang="fr-FR" sz="1100" dirty="0" smtClean="0"/>
              <a:t>Trouver dans les tables thermodynamiques les données nécessaires à l’utilisation ce cette formule</a:t>
            </a:r>
          </a:p>
          <a:p>
            <a:r>
              <a:rPr lang="fr-FR" sz="1100" dirty="0" smtClean="0"/>
              <a:t>Citer et décrire succinctement les appareils de mesure des humidités (relative et absolue)</a:t>
            </a:r>
          </a:p>
          <a:p>
            <a:r>
              <a:rPr lang="fr-FR" sz="1100" dirty="0" smtClean="0"/>
              <a:t>Décrire un diagramme enthalpique psychrométrique</a:t>
            </a:r>
          </a:p>
          <a:p>
            <a:r>
              <a:rPr lang="fr-FR" sz="1100" dirty="0" smtClean="0"/>
              <a:t>Retrouver toutes les caractéristiques d’un air humide sur un diagramme psychrométrique</a:t>
            </a:r>
          </a:p>
          <a:p>
            <a:r>
              <a:rPr lang="fr-FR" sz="1100" dirty="0" smtClean="0"/>
              <a:t>Exploiter le diagramme psychrométrique pour suivre des étapes de chauffage, refroidissement, humidification, saturation, séchage, … sur le diagramme afin d’en tirer des renseignements quantitatifs (quantité d’eau enlevée par séchage, chaleur à fournir pour </a:t>
            </a:r>
            <a:r>
              <a:rPr lang="fr-FR" sz="1100" smtClean="0"/>
              <a:t>chauffage </a:t>
            </a:r>
            <a:r>
              <a:rPr lang="fr-FR" sz="1100" smtClean="0"/>
              <a:t>d’un </a:t>
            </a:r>
            <a:r>
              <a:rPr lang="fr-FR" sz="1100" dirty="0" smtClean="0"/>
              <a:t>air, comparaison du pouvoir séchant de deux airs, etc., …..) en associant à ses étapes réalisées sur le terrain des déplacements « thermodynamiques » sur le diagramme</a:t>
            </a:r>
          </a:p>
          <a:p>
            <a:r>
              <a:rPr lang="fr-FR" sz="1100" dirty="0" smtClean="0"/>
              <a:t>Retrouver par le calcul les résultats principaux trouvés par exploitation du diagramme enthalpique</a:t>
            </a:r>
          </a:p>
          <a:p>
            <a:r>
              <a:rPr lang="fr-FR" sz="1100" dirty="0" smtClean="0"/>
              <a:t>Utiliser un abaque psychrométrique</a:t>
            </a:r>
          </a:p>
          <a:p>
            <a:r>
              <a:rPr lang="fr-FR" sz="1100" dirty="0" smtClean="0"/>
              <a:t>Intégrer dans les raisonnements proposés les différentes propriétés du produit à sécher</a:t>
            </a:r>
          </a:p>
          <a:p>
            <a:r>
              <a:rPr lang="fr-FR" sz="1100" dirty="0" smtClean="0"/>
              <a:t>Définir le degré de liberté de l’eau et l’activité de l’eau en parallèle de l’humidité relative</a:t>
            </a:r>
          </a:p>
          <a:p>
            <a:r>
              <a:rPr lang="fr-FR" sz="1100" dirty="0" smtClean="0"/>
              <a:t>Citer et d’utiliser pour des raisonnements quantitatifs et qualitatifs la formule de la vitesse de séchage</a:t>
            </a:r>
          </a:p>
          <a:p>
            <a:r>
              <a:rPr lang="fr-FR" sz="1100" dirty="0" smtClean="0"/>
              <a:t>Comparer deux airs en terme de capacité de séchage (vitesse et quantité enlevée)</a:t>
            </a:r>
          </a:p>
          <a:p>
            <a:r>
              <a:rPr lang="fr-FR" sz="1100" dirty="0" smtClean="0"/>
              <a:t>Citer les différentes phases de séchage d’un solide par l’air et les relier à la vitesse de séchage</a:t>
            </a:r>
          </a:p>
          <a:p>
            <a:r>
              <a:rPr lang="fr-FR" sz="1100" dirty="0" smtClean="0"/>
              <a:t>Retrouver la relation liant la pression de vapeur d’eau à l’humidité absolue et à la pression atmosphérique </a:t>
            </a:r>
          </a:p>
          <a:p>
            <a:pPr>
              <a:buNone/>
            </a:pPr>
            <a:endParaRPr lang="fr-FR" sz="1100" dirty="0" smtClean="0"/>
          </a:p>
          <a:p>
            <a:endParaRPr lang="fr-FR" sz="1100" dirty="0" smtClean="0"/>
          </a:p>
          <a:p>
            <a:endParaRPr lang="fr-FR" sz="1100" dirty="0" smtClean="0"/>
          </a:p>
          <a:p>
            <a:pPr>
              <a:buNone/>
            </a:pPr>
            <a:endParaRPr lang="fr-F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303" t="41343" r="63201" b="38016"/>
          <a:stretch>
            <a:fillRect/>
          </a:stretch>
        </p:blipFill>
        <p:spPr bwMode="auto">
          <a:xfrm>
            <a:off x="2771800" y="836712"/>
            <a:ext cx="2926906" cy="219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251520" y="3068960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« Air » = Toujours humide </a:t>
            </a:r>
            <a:endParaRPr lang="fr-FR" sz="4400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683568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Composition de l’air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1520" y="4293096"/>
            <a:ext cx="8676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Air humide = Air sec + Vapeur d’eau</a:t>
            </a:r>
            <a:endParaRPr lang="fr-FR" sz="4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195736" y="5445224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ah = as + </a:t>
            </a:r>
            <a:r>
              <a:rPr lang="fr-FR" sz="4400" dirty="0" err="1" smtClean="0"/>
              <a:t>ve</a:t>
            </a:r>
            <a:endParaRPr lang="fr-FR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695575" y="2492375"/>
          <a:ext cx="304323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Équation" r:id="rId3" imgW="965160" imgH="317160" progId="Equation.3">
                  <p:embed/>
                </p:oleObj>
              </mc:Choice>
              <mc:Fallback>
                <p:oleObj name="Équation" r:id="rId3" imgW="965160" imgH="317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2492375"/>
                        <a:ext cx="3043238" cy="1004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323528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Composition de l’air « pur » sec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27584" y="1556792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21% O</a:t>
            </a:r>
            <a:r>
              <a:rPr lang="fr-FR" sz="3200" baseline="-25000" dirty="0" smtClean="0"/>
              <a:t>2</a:t>
            </a:r>
            <a:r>
              <a:rPr lang="fr-FR" sz="3200" smtClean="0"/>
              <a:t>, 78% </a:t>
            </a:r>
            <a:r>
              <a:rPr lang="fr-FR" sz="3200" dirty="0" smtClean="0"/>
              <a:t>N</a:t>
            </a:r>
            <a:r>
              <a:rPr lang="fr-FR" sz="3200" baseline="-25000" dirty="0" smtClean="0"/>
              <a:t>2</a:t>
            </a:r>
            <a:r>
              <a:rPr lang="fr-FR" sz="3200" dirty="0" smtClean="0"/>
              <a:t> et  </a:t>
            </a:r>
            <a:r>
              <a:rPr lang="fr-FR" sz="3200" dirty="0" smtClean="0">
                <a:sym typeface="Symbol"/>
              </a:rPr>
              <a:t> </a:t>
            </a:r>
            <a:r>
              <a:rPr lang="fr-FR" sz="3200" dirty="0" smtClean="0"/>
              <a:t>1% Ar</a:t>
            </a:r>
            <a:endParaRPr lang="fr-FR" sz="3200" dirty="0"/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2732088" y="3933825"/>
          <a:ext cx="3127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Équation" r:id="rId5" imgW="990360" imgH="342720" progId="Equation.3">
                  <p:embed/>
                </p:oleObj>
              </mc:Choice>
              <mc:Fallback>
                <p:oleObj name="Équation" r:id="rId5" imgW="990360" imgH="3427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3933825"/>
                        <a:ext cx="3127375" cy="1085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4"/>
          <p:cNvGraphicFramePr>
            <a:graphicFrameLocks noChangeAspect="1"/>
          </p:cNvGraphicFramePr>
          <p:nvPr/>
        </p:nvGraphicFramePr>
        <p:xfrm>
          <a:off x="3203848" y="5373216"/>
          <a:ext cx="1939925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Équation" r:id="rId7" imgW="622080" imgH="393480" progId="Equation.3">
                  <p:embed/>
                </p:oleObj>
              </mc:Choice>
              <mc:Fallback>
                <p:oleObj name="Équation" r:id="rId7" imgW="62208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373216"/>
                        <a:ext cx="1939925" cy="1231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460500" y="2533650"/>
          <a:ext cx="55673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Équation" r:id="rId3" imgW="1765080" imgH="317160" progId="Equation.3">
                  <p:embed/>
                </p:oleObj>
              </mc:Choice>
              <mc:Fallback>
                <p:oleObj name="Équation" r:id="rId3" imgW="1765080" imgH="317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533650"/>
                        <a:ext cx="5567363" cy="1004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323528" y="260648"/>
            <a:ext cx="86409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Composition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l’air humide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(ah)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2441575" y="3975100"/>
          <a:ext cx="3762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Équation" r:id="rId5" imgW="1193760" imgH="342720" progId="Equation.3">
                  <p:embed/>
                </p:oleObj>
              </mc:Choice>
              <mc:Fallback>
                <p:oleObj name="Équation" r:id="rId5" imgW="119376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3975100"/>
                        <a:ext cx="3762375" cy="1085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2051720" y="1412776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ah = as + </a:t>
            </a:r>
            <a:r>
              <a:rPr lang="fr-FR" sz="4400" dirty="0" err="1" smtClean="0"/>
              <a:t>ve</a:t>
            </a:r>
            <a:endParaRPr lang="fr-FR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16632"/>
            <a:ext cx="86409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Composition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l’air humide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(ah)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539552" y="2492896"/>
          <a:ext cx="3762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Équation" r:id="rId3" imgW="1193760" imgH="342720" progId="Equation.3">
                  <p:embed/>
                </p:oleObj>
              </mc:Choice>
              <mc:Fallback>
                <p:oleObj name="Équation" r:id="rId3" imgW="119376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492896"/>
                        <a:ext cx="3762375" cy="1085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2339752" y="1268760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ah = as + </a:t>
            </a:r>
            <a:r>
              <a:rPr lang="fr-FR" sz="4400" dirty="0" err="1" smtClean="0"/>
              <a:t>ve</a:t>
            </a:r>
            <a:endParaRPr lang="fr-FR" sz="4400" dirty="0"/>
          </a:p>
        </p:txBody>
      </p:sp>
      <p:sp>
        <p:nvSpPr>
          <p:cNvPr id="6" name="ZoneTexte 5"/>
          <p:cNvSpPr txBox="1"/>
          <p:nvPr/>
        </p:nvSpPr>
        <p:spPr>
          <a:xfrm>
            <a:off x="4716016" y="2348880"/>
            <a:ext cx="864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 smtClean="0"/>
              <a:t>&gt;</a:t>
            </a:r>
            <a:endParaRPr lang="fr-FR" sz="8800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5652120" y="2420888"/>
          <a:ext cx="3127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Équation" r:id="rId5" imgW="990360" imgH="342720" progId="Equation.3">
                  <p:embed/>
                </p:oleObj>
              </mc:Choice>
              <mc:Fallback>
                <p:oleObj name="Équation" r:id="rId5" imgW="990360" imgH="3427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2420888"/>
                        <a:ext cx="3127375" cy="1085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èche vers le bas 8"/>
          <p:cNvSpPr/>
          <p:nvPr/>
        </p:nvSpPr>
        <p:spPr>
          <a:xfrm>
            <a:off x="4499992" y="3933056"/>
            <a:ext cx="432048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3688" y="4581128"/>
            <a:ext cx="23336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080" y="4509120"/>
            <a:ext cx="2132856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460500" y="2533650"/>
          <a:ext cx="556736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Équation" r:id="rId3" imgW="1765080" imgH="317160" progId="Equation.3">
                  <p:embed/>
                </p:oleObj>
              </mc:Choice>
              <mc:Fallback>
                <p:oleObj name="Équation" r:id="rId3" imgW="1765080" imgH="317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533650"/>
                        <a:ext cx="5567363" cy="1004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re 1"/>
          <p:cNvSpPr txBox="1">
            <a:spLocks/>
          </p:cNvSpPr>
          <p:nvPr/>
        </p:nvSpPr>
        <p:spPr>
          <a:xfrm>
            <a:off x="323528" y="260648"/>
            <a:ext cx="86409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Composition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l’air humide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(ah)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2441575" y="3975100"/>
          <a:ext cx="3762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Équation" r:id="rId5" imgW="1193760" imgH="342720" progId="Equation.3">
                  <p:embed/>
                </p:oleObj>
              </mc:Choice>
              <mc:Fallback>
                <p:oleObj name="Équation" r:id="rId5" imgW="1193760" imgH="342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3975100"/>
                        <a:ext cx="3762375" cy="1085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2051720" y="1412776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ah = as + </a:t>
            </a:r>
            <a:r>
              <a:rPr lang="fr-FR" sz="4400" dirty="0" err="1" smtClean="0"/>
              <a:t>ve</a:t>
            </a:r>
            <a:endParaRPr lang="fr-FR" sz="4400" dirty="0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232496" y="5589588"/>
          <a:ext cx="5003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Équation" r:id="rId7" imgW="1587240" imgH="228600" progId="Equation.3">
                  <p:embed/>
                </p:oleObj>
              </mc:Choice>
              <mc:Fallback>
                <p:oleObj name="Équation" r:id="rId7" imgW="15872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496" y="5589588"/>
                        <a:ext cx="5003800" cy="723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467544" y="573325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DALTON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noProof="0" dirty="0" smtClean="0">
                <a:latin typeface="+mj-lt"/>
                <a:ea typeface="+mj-ea"/>
                <a:cs typeface="+mj-cs"/>
              </a:rPr>
              <a:t>Le froid mécanique: rappels</a:t>
            </a:r>
            <a:endParaRPr kumimoji="0" lang="fr-F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" name="Groupe 64"/>
          <p:cNvGrpSpPr/>
          <p:nvPr/>
        </p:nvGrpSpPr>
        <p:grpSpPr>
          <a:xfrm>
            <a:off x="827584" y="1268760"/>
            <a:ext cx="3419138" cy="4658286"/>
            <a:chOff x="4932040" y="1484784"/>
            <a:chExt cx="3672408" cy="5018326"/>
          </a:xfrm>
        </p:grpSpPr>
        <p:grpSp>
          <p:nvGrpSpPr>
            <p:cNvPr id="7" name="Groupe 44"/>
            <p:cNvGrpSpPr/>
            <p:nvPr/>
          </p:nvGrpSpPr>
          <p:grpSpPr>
            <a:xfrm>
              <a:off x="4932040" y="1484784"/>
              <a:ext cx="2403286" cy="5018326"/>
              <a:chOff x="2265769" y="1052736"/>
              <a:chExt cx="2665513" cy="5378366"/>
            </a:xfrm>
          </p:grpSpPr>
          <p:sp>
            <p:nvSpPr>
              <p:cNvPr id="75" name="Rectangle 74"/>
              <p:cNvSpPr/>
              <p:nvPr/>
            </p:nvSpPr>
            <p:spPr>
              <a:xfrm flipV="1">
                <a:off x="2936833" y="4198854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6200000">
                <a:off x="4067186" y="2973960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" name="Groupe 40"/>
              <p:cNvGrpSpPr/>
              <p:nvPr/>
            </p:nvGrpSpPr>
            <p:grpSpPr>
              <a:xfrm>
                <a:off x="2267744" y="1052736"/>
                <a:ext cx="1728192" cy="2232248"/>
                <a:chOff x="2267744" y="2564904"/>
                <a:chExt cx="1728192" cy="2232248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2267744" y="2564904"/>
                  <a:ext cx="1728192" cy="8640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938808" y="3429000"/>
                  <a:ext cx="360040" cy="13681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8" name="Ellipse 77"/>
              <p:cNvSpPr/>
              <p:nvPr/>
            </p:nvSpPr>
            <p:spPr>
              <a:xfrm>
                <a:off x="2495643" y="3068960"/>
                <a:ext cx="1224000" cy="12241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Rectangle 78"/>
              <p:cNvSpPr/>
              <p:nvPr/>
            </p:nvSpPr>
            <p:spPr>
              <a:xfrm flipV="1">
                <a:off x="2265769" y="5567006"/>
                <a:ext cx="1728192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7" name="ZoneTexte 66"/>
            <p:cNvSpPr txBox="1"/>
            <p:nvPr/>
          </p:nvSpPr>
          <p:spPr>
            <a:xfrm>
              <a:off x="5076056" y="1629558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5076056" y="587727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7308304" y="364502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W &lt; 0</a:t>
              </a:r>
              <a:endParaRPr lang="fr-FR" sz="2800" baseline="-25000" dirty="0"/>
            </a:p>
          </p:txBody>
        </p:sp>
        <p:cxnSp>
          <p:nvCxnSpPr>
            <p:cNvPr id="70" name="Connecteur droit avec flèche 69"/>
            <p:cNvCxnSpPr/>
            <p:nvPr/>
          </p:nvCxnSpPr>
          <p:spPr>
            <a:xfrm>
              <a:off x="5724128" y="2492896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>
              <a:off x="5724128" y="4725144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rot="16200000">
              <a:off x="6767865" y="3608641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ZoneTexte 72"/>
            <p:cNvSpPr txBox="1"/>
            <p:nvPr/>
          </p:nvSpPr>
          <p:spPr>
            <a:xfrm>
              <a:off x="6084168" y="249289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1 </a:t>
              </a:r>
              <a:r>
                <a:rPr lang="fr-FR" sz="2800" dirty="0" smtClean="0"/>
                <a:t>&gt; 0</a:t>
              </a:r>
              <a:endParaRPr lang="fr-FR" sz="2800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6156176" y="465313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2 </a:t>
              </a:r>
              <a:r>
                <a:rPr lang="fr-FR" sz="2800" dirty="0" smtClean="0"/>
                <a:t>&lt; 0</a:t>
              </a:r>
              <a:endParaRPr lang="fr-FR" sz="2800" dirty="0"/>
            </a:p>
          </p:txBody>
        </p:sp>
      </p:grpSp>
      <p:sp>
        <p:nvSpPr>
          <p:cNvPr id="82" name="ZoneTexte 81"/>
          <p:cNvSpPr txBox="1"/>
          <p:nvPr/>
        </p:nvSpPr>
        <p:spPr>
          <a:xfrm>
            <a:off x="251520" y="616530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Moteur thermique</a:t>
            </a:r>
            <a:endParaRPr lang="fr-FR" sz="3200" dirty="0"/>
          </a:p>
        </p:txBody>
      </p:sp>
      <p:graphicFrame>
        <p:nvGraphicFramePr>
          <p:cNvPr id="41" name="Object 6"/>
          <p:cNvGraphicFramePr>
            <a:graphicFrameLocks noChangeAspect="1"/>
          </p:cNvGraphicFramePr>
          <p:nvPr/>
        </p:nvGraphicFramePr>
        <p:xfrm>
          <a:off x="6156176" y="3501008"/>
          <a:ext cx="2546548" cy="119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2" name="Équation" r:id="rId3" imgW="838080" imgH="431640" progId="Equation.3">
                  <p:embed/>
                </p:oleObj>
              </mc:Choice>
              <mc:Fallback>
                <p:oleObj name="Équation" r:id="rId3" imgW="83808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501008"/>
                        <a:ext cx="2546548" cy="119106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/>
          <p:cNvGraphicFramePr>
            <a:graphicFrameLocks noChangeAspect="1"/>
          </p:cNvGraphicFramePr>
          <p:nvPr/>
        </p:nvGraphicFramePr>
        <p:xfrm>
          <a:off x="6444208" y="5373216"/>
          <a:ext cx="2013586" cy="1172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3" name="Équation" r:id="rId5" imgW="672840" imgH="431640" progId="Equation.3">
                  <p:embed/>
                </p:oleObj>
              </mc:Choice>
              <mc:Fallback>
                <p:oleObj name="Équation" r:id="rId5" imgW="67284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373216"/>
                        <a:ext cx="2013586" cy="117246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8"/>
          <p:cNvGraphicFramePr>
            <a:graphicFrameLocks noChangeAspect="1"/>
          </p:cNvGraphicFramePr>
          <p:nvPr/>
        </p:nvGraphicFramePr>
        <p:xfrm>
          <a:off x="6228184" y="1196752"/>
          <a:ext cx="2049928" cy="89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4" name="Équation" r:id="rId7" imgW="901440" imgH="431640" progId="Equation.3">
                  <p:embed/>
                </p:oleObj>
              </mc:Choice>
              <mc:Fallback>
                <p:oleObj name="Équation" r:id="rId7" imgW="90144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196752"/>
                        <a:ext cx="2049928" cy="89205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ccolade ouvrante 44"/>
          <p:cNvSpPr/>
          <p:nvPr/>
        </p:nvSpPr>
        <p:spPr>
          <a:xfrm>
            <a:off x="5004048" y="1196752"/>
            <a:ext cx="288032" cy="53285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5724128" y="2403064"/>
          <a:ext cx="3239393" cy="609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5" name="Équation" r:id="rId9" imgW="1041120" imgH="215640" progId="Equation.3">
                  <p:embed/>
                </p:oleObj>
              </mc:Choice>
              <mc:Fallback>
                <p:oleObj name="Équation" r:id="rId9" imgW="104112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403064"/>
                        <a:ext cx="3239393" cy="60939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lèche vers le bas 45"/>
          <p:cNvSpPr/>
          <p:nvPr/>
        </p:nvSpPr>
        <p:spPr>
          <a:xfrm>
            <a:off x="7380312" y="486021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260648"/>
            <a:ext cx="864096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Quelques 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effets de l’air humide 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98660" name="Picture 4" descr="http://www.fureurdesvivres.com/images/fdv_22_segolene_prune_d_ente_t.8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2015547" cy="1511660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3275856" y="220486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662" name="Picture 6" descr="http://www.domainedecazes.com/Magasin/produits/photos/1172037020bt02_photo_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484784"/>
            <a:ext cx="2694842" cy="1851695"/>
          </a:xfrm>
          <a:prstGeom prst="rect">
            <a:avLst/>
          </a:prstGeom>
          <a:noFill/>
        </p:spPr>
      </p:pic>
      <p:pic>
        <p:nvPicPr>
          <p:cNvPr id="198664" name="Picture 8" descr="http://www.refletsdechine.com/wp-content/uploads/Fruits-pourr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725144"/>
            <a:ext cx="2436143" cy="1846340"/>
          </a:xfrm>
          <a:prstGeom prst="rect">
            <a:avLst/>
          </a:prstGeom>
          <a:noFill/>
        </p:spPr>
      </p:pic>
      <p:sp>
        <p:nvSpPr>
          <p:cNvPr id="198666" name="AutoShape 10" descr="data:image/jpeg;base64,/9j/4AAQSkZJRgABAQAAAQABAAD/2wCEAAkGBhIQEBIQEQ8NFRASEBAPFBAUEA8PEg8SFBAVFBQUFBQXHCYeFxkjGRQSHy8gIycpLC0sFR4xNTAqNSYrLCkBCQoKDgwOFw8PFyweGBwpKSwpKSwpKSkpKSkpKSkpKSwpKSkpKSkpKSkpKSkpKSkpKSkpKSkpKSkpLCkpLCkpKf/AABEIAOEA4QMBIgACEQEDEQH/xAAbAAEAAgMBAQAAAAAAAAAAAAAABAUBAgMGB//EAD0QAAIBAgMGAwQHCAEFAAAAAAABAgMRBCExBRJBUWGBcZGhIrHB0QYTMlJykvAUI0JigqLC4RUHY7LS8f/EABkBAQEBAQEBAAAAAAAAAAAAAAABAgQDBf/EACARAQEAAgICAwEBAAAAAAAAAAABAhEDMSFBEjJREwT/2gAMAwEAAhEDEQA/APuIAAAAAAAAAAAAAAAAAAAAAAAAAAAAAAAAAAAAAAAAAAAAAAAAAAAAAAAAAAANkHF7VhT43fICbcw5rmefrbZqT+yrIxRw1Werm15I1r9V6D66PNBVVzRVrZ0+n5jP7BUX/wBRk0tgVtOc4apr3MmUsQn4hHYAAAAAAAAAAAAAAAAAAAAAAAAAADSpVUVdmKtVRV2VmIxF3dvsFk26YnESkmk7fArY4CKd5SlJ+BvUxBHltGP3l+aPxY3fT2nFUyLjF5ReXNxfpckLaPWXoyme0L6W/Mn7jDxr+6vUN/xXb2lpZt3aVrc+JIp47ml2POLHrkdYY1aqS8HkmEy4fx6dSUlzRBTs3bmRqFfejvJvP06HWIeGllRqbyudCHgp6ruTAlAAEAAAAAAAAAAAAAAAAAAAMSlYyQ8bXsnrZZ9X0QWTaNjsYkm32RS1ak5O8pbqf8Mfak/GXyXcxPEzk96atJ2tBNS3OmWrLLBYHd9qWc3/AG9A6pJx479oVHY29nJW6v25ecr2JkdkQXB+b+BOMkeV5cr7V1XY0HpdPzRW1cI4txeTXlZ6NcGj0VyHtOjeG8vtQvLxj/EvLPxSDeHLd6qjqUnyv4a/J+hwUk72autVo4vhdaonsrsbBSrUkspx/eOadpKCf2XzUm0rPLV8Dcdcq42FP7ceGUl7n7kWkssip2RHdqtX1pt/3xXxLKvKzJXFy/apWDl7XZlgVmDftrv7izI8aAAIAAAAAAAAAAAAAAAAAADWTK7aEbq3L3k+pMhPNhrG6u1Zs/BPec5LR2j48WWTZJdJJW5IptobTpx9mV+tnYjdyud2YjbUIuyTfojphdqRnlp3uisex4V3vQrTjHjBKLlf8T4djP8Awbp5wq1PCVpRfkvib1E6XpiSurc1bsznhZtwi5K0rZnSUrJvkr+RhHn46LwXuOVWhFvea9pRcVJZNRbTavyulkbp5LwXuMM0+jHXYOEkq1SbmpL6qnCK3d1xW/KTu72d8uC0LXEakfY0cpy5yS8lf/IkVtRXDyfauuCnaUX2LhHn6EtS8w9Tein+rkeVdAAEAAAAAAAAAAAAAAAADWUrZmxHxkrR8cgI2KxaSzerNcJK7XmU+1Z3nGPJe8l7Olm+iS9SOi8esNres8mebxWyPramtlq2WmKx0acHObe4tXrbscMHWjP95Sq05wd1dO+a4eJfTzx8OeAwUaU7Rcvsu93fwJGNxCju3/ikod3oJTUU7Ztnn8fj/rcXh8PF3UJOvUa/kjeK82vMYzZXo0+HY446ranLqt1f1O3zNkyDtat9mPjJ+5f5BvDHeUQrmLmtzElf2VrJqC8ZOy95p3XwvNlxtSi/vXn+Ztr0aNq52irKy0SSXgcKzI+be2lF5lps+prHv8yopvNfrgT8JUtJeXmRKtgEAyAAAAAAAAAAAAAAAAELHy0RNK7GS9oLFHWd60nyy9CZs/8Ai7fEgrWT5yZL2fLOS6J+v+zLtz+rh9JKTlhqiV+D7JnhPo9tCeHqTgpNXd7aqXbzPpk43yejyfgeU2x9EHKW/Ra3k8s0n4O+p7ceUk+NcdntittWvNNJwSfFJ3O30Z2buznVd22ty74ttN+45bM2FXb/AH25CK4qSnKXguHdno6VJRSjFWSJlZPEanl1R5/EYpTnJ9l4JZfPuWu0sTuU3nnL2V8X5Hm3LMzHXwY+05Mk7Op71WPKKc37o+rf5SDSqXRb7FhlKf3pbq8I5e9yFb5rrGrNs4VdDrJnKoRwOMHmu5JiyLBe1+uRKsWi8i7q5k5YWV4R8EdSMAAAAAAAAAAAAAAAAMMrMS834ss2VVb5kqxTLQ3wtW1SPX2fNZetjm/kcKrfPqnyfAj6GtxbbRxqo0qlWSbjThKbS1air2R89qf9QcS5Nx+oS13NyU7LrJtM+h0qqqQvZWkmpRdmk9JRa5Xv2PM4j/pzhJT34fXU21bdhNONuSUk7I1LPblnjtJ+iv0qWNU4uG7Vp7rkk24yjJtKUb5rOLTRe3K/Y2waOEjKNGLTk05Tk96U3wu/gjXauOsvq46v7T5Ll4sni9NTH5XUQdp4vfm3/Csl8X3ZBNqjNEzb6GOOpp1pzt5adeHr7z1OEobkIw+6rd1r6nntlUd+rFcI+2/6bNf3OPqelRK4v9GXnRJnOTNpM5v9diOZrSXtMkHOKN5yUU22kkm23kklxZRbYF+wu69SQQdjYiNSjGcXeElvRel080TiMAAAAAAAAAAAAAAAAMFXWRaMraxFnajmRqjJVdWk11ZGcbu3RvyTb9Ew+jj0xQxLpttK6f2ot23uCafCXjk8r6Inx2tTed5p8nCd/RNepWVINcHonpzV16EaQLxY5Xawxe2OEE1/M9ey4eLKve4mWas09cMJj05TCQNoQbaS1bSXi3ZGm7dTa62DQtGU+Mnur8MW/wDJy9C3Zyw1FQjGK0ilFdlY6Mw+Vnlu2tGYjHN9MvmdMln0bMQjl14+LzfvKwwkeJ+nuPrSqrCR3o0XThUnJZb7lJ2in/SvA90onivpvh97F0leSTpJ5Wz3ZvJ+ZZ2zl09t9D42wOHXBU4peCyRdFX9GYWwlBf9uJaGQAAAAAAAAAAAAAAAAK+tHUsCHWWbIKHGxtLxSfwIU5NO6/XD4ss9pUvR+jKyYfQ4ruNKmMlZ3s1ZqzWqz+bOa2m3rHq2nZtuUW3pZXt6nHFuVnuxb8l7yu/aJQzqU5xj952ce8otpdyx7/CLp4ym7b1JWW7e1uDV+trXyINSd87JZWssuBiLvmZaKsxk6cS02Jhbyc3pHJfifyV/zECFNtpJXbdkubZ6fA4VQiorgs3zb1Za8efPU1HZA2aMGXz61lwXN+izfwXc6KJpT1b5eyu2vr7jqkUjKieZ+k+H3sRTfKk//L/R6hFTtTD79ZfgUfNszasm69Dsunu0aUeVOC/tRKNYRsrclY2KwAAAAAAAAAAAAAAAAEbELPsSThiUBXYqlddGrMoa1NxbT1X6T/XU9NJXK3H4LezX2lo+DXJ9COjiz+PairxTVnfK+az16EZSjHjJ/wAqi81xTcrLMn1KbTs00+T1/wB+Jw+qsV342IuHo7sUracOSvkuyy7G7RI3P9a+hOwWys1Ka6qPF/i+RWc+SYw2RgLfvJLN/ZXRrN9+HR9S4UbCELZhsj52WVyu6waSdllrovF6fM2bNVm78Fdd+L+HmGG9OFkkjojRG9yjYhRmp4uNNXbjFVZ8oRWUXLq2mkujfDOVc7bPw8Iym0lvze/LPN5KK7JJJeLJVWCMgBkAAAAAAAAAAAAAAAAOVdZHU1mrpgQWzVpGZo1uRpwr4NSyai11S9ORG/4qP3Zfnn8ywbMbxWplZ1Uajgox0il1Wb83md1FIORzlIJttKRzbDMN2V3oGST4LV6dLay7fI2jC2S0WRrTXF6v0XBG1yjI3jVsFo6RJeDhnvW0Vr+JCgWmFhaK65mVrsAAyAAAAAAAAAAAAAAAAAACDWjmzjYnVqV81qRpQC7cmatHRxNZSXXyYXbRo1cTfeXV/wBMjDTeit1l/wCq+LKjnJpZvw53fJczWMG832jy6vmztGjZ31fN+5cl4GWi6HJo1bNpGjQGGZTEabeib9SZQ2a9ZZLktSWrtzwtLefTiWqRrTpqKskbkZAAAAAAAAAAAAAAAAAAAAAA1lTTNgBxdA5Sw2aJYAiOg+Rh0XyJgAhfszH7I+hNBdiEsBzfkdIYGC4X8SSCDWMEtFY2AAAAAAAAAAAAAAAAAAAAAAAAAAAAAAAAAAAAAAAAAAAAAAAAAAAAD//Z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8668" name="Picture 12" descr="http://www.lenordik.com/app/assets/media/generated/68ed4df59300aad66cb78e2250b7c79c1347999076_pages_spa_7.jpg?134806519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3789040"/>
            <a:ext cx="2007838" cy="1216545"/>
          </a:xfrm>
          <a:prstGeom prst="rect">
            <a:avLst/>
          </a:prstGeom>
          <a:noFill/>
        </p:spPr>
      </p:pic>
      <p:pic>
        <p:nvPicPr>
          <p:cNvPr id="198670" name="Picture 14" descr="http://www.apaisyl.com/bib/img/pages/3443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128" y="5301208"/>
            <a:ext cx="2899817" cy="1273373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5868144" y="465313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Air sec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2555776" y="393305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Air saturé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19872" y="16288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Séchage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18EC38-C838-4C54-9226-12F5FEB7D610}" type="slidenum">
              <a:rPr lang="fr-FR" smtClean="0">
                <a:latin typeface="Times New Roman" charset="0"/>
              </a:rPr>
              <a:pPr/>
              <a:t>41</a:t>
            </a:fld>
            <a:endParaRPr lang="fr-FR" smtClean="0">
              <a:latin typeface="Times New Roman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272"/>
            <a:ext cx="8748464" cy="990600"/>
          </a:xfrm>
        </p:spPr>
        <p:txBody>
          <a:bodyPr/>
          <a:lstStyle/>
          <a:p>
            <a:pPr algn="l" eaLnBrk="1" hangingPunct="1"/>
            <a:r>
              <a:rPr lang="fr-FR" dirty="0" smtClean="0"/>
              <a:t>Les trois techniques courantes …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4133056"/>
          </a:xfrm>
        </p:spPr>
        <p:txBody>
          <a:bodyPr/>
          <a:lstStyle/>
          <a:p>
            <a:pPr eaLnBrk="1" hangingPunct="1"/>
            <a:r>
              <a:rPr lang="fr-FR" dirty="0" smtClean="0"/>
              <a:t>Voie mécanique</a:t>
            </a:r>
          </a:p>
          <a:p>
            <a:pPr lvl="2" eaLnBrk="1" hangingPunct="1">
              <a:buFontTx/>
              <a:buNone/>
            </a:pPr>
            <a:endParaRPr lang="fr-FR" dirty="0" smtClean="0"/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Voie thermique</a:t>
            </a:r>
          </a:p>
          <a:p>
            <a:pPr eaLnBrk="1" hangingPunct="1"/>
            <a:endParaRPr lang="fr-FR" dirty="0" smtClean="0"/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Voie osmotique</a:t>
            </a:r>
            <a:endParaRPr lang="fr-FR" sz="44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49158" name="Rectangle 32"/>
          <p:cNvSpPr>
            <a:spLocks noChangeArrowheads="1"/>
          </p:cNvSpPr>
          <p:nvPr/>
        </p:nvSpPr>
        <p:spPr bwMode="auto">
          <a:xfrm>
            <a:off x="1907704" y="5867400"/>
            <a:ext cx="701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spcBef>
                <a:spcPct val="0"/>
              </a:spcBef>
              <a:buFontTx/>
              <a:buNone/>
            </a:pPr>
            <a:r>
              <a:rPr lang="fr-FR" sz="4400" dirty="0">
                <a:latin typeface="+mj-lt"/>
                <a:ea typeface="+mj-ea"/>
                <a:cs typeface="+mj-cs"/>
              </a:rPr>
              <a:t>… pour éliminer de l’eau</a:t>
            </a:r>
          </a:p>
        </p:txBody>
      </p:sp>
      <p:pic>
        <p:nvPicPr>
          <p:cNvPr id="49159" name="Picture 9" descr="C:\Users\dsarmeo\AppData\Local\Microsoft\Windows\Temporary Internet Files\Content.IE5\XNYV7PGF\MC90028254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3416" y="1125539"/>
            <a:ext cx="1063869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10" descr="C:\Users\dsarmeo\AppData\Local\Microsoft\Windows\Temporary Internet Files\Content.IE5\XNYV7PGF\MC900014755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7285" y="2349501"/>
            <a:ext cx="1129812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14"/>
          <p:cNvPicPr>
            <a:picLocks noChangeAspect="1" noChangeArrowheads="1"/>
          </p:cNvPicPr>
          <p:nvPr/>
        </p:nvPicPr>
        <p:blipFill>
          <a:blip r:embed="rId5" cstate="print"/>
          <a:srcRect l="10648" t="23889" r="46761" b="12904"/>
          <a:stretch>
            <a:fillRect/>
          </a:stretch>
        </p:blipFill>
        <p:spPr bwMode="auto">
          <a:xfrm>
            <a:off x="6765681" y="3716338"/>
            <a:ext cx="1219200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0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Mécanisme de séchage par voie thermique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79512" y="1981200"/>
            <a:ext cx="8750300" cy="4511675"/>
            <a:chOff x="660400" y="1981200"/>
            <a:chExt cx="8750300" cy="4511675"/>
          </a:xfrm>
        </p:grpSpPr>
        <p:sp>
          <p:nvSpPr>
            <p:cNvPr id="6" name="Rectangle 36"/>
            <p:cNvSpPr>
              <a:spLocks noChangeArrowheads="1"/>
            </p:cNvSpPr>
            <p:nvPr/>
          </p:nvSpPr>
          <p:spPr bwMode="auto">
            <a:xfrm>
              <a:off x="660400" y="1981200"/>
              <a:ext cx="8750300" cy="449580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31"/>
            <p:cNvSpPr txBox="1">
              <a:spLocks noChangeArrowheads="1"/>
            </p:cNvSpPr>
            <p:nvPr/>
          </p:nvSpPr>
          <p:spPr bwMode="auto">
            <a:xfrm>
              <a:off x="4177374" y="6035675"/>
              <a:ext cx="124856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fr-FR" sz="2400" b="1">
                  <a:solidFill>
                    <a:srgbClr val="993300"/>
                  </a:solidFill>
                </a:rPr>
                <a:t>Produit</a:t>
              </a: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6769100" y="3257550"/>
              <a:ext cx="1816100" cy="2474913"/>
            </a:xfrm>
            <a:prstGeom prst="rightArrow">
              <a:avLst>
                <a:gd name="adj1" fmla="val 80500"/>
                <a:gd name="adj2" fmla="val 22023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Diffusion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fr-FR" sz="1800">
                <a:solidFill>
                  <a:schemeClr val="tx1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800">
                  <a:solidFill>
                    <a:schemeClr val="tx1"/>
                  </a:solidFill>
                </a:rPr>
                <a:t>Convection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302000" y="3257550"/>
              <a:ext cx="3467100" cy="2686050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33CCCC"/>
                </a:gs>
              </a:gsLst>
              <a:lin ang="0" scaled="1"/>
            </a:gradFill>
            <a:ln w="5080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870450" y="3400425"/>
              <a:ext cx="1898650" cy="2332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 Vapeur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Dif. Liquide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Capillarité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Dif. de surface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Evaporation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Condensation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Expression</a:t>
              </a:r>
              <a:endParaRPr lang="fr-FR" sz="1000">
                <a:solidFill>
                  <a:schemeClr val="tx1"/>
                </a:solidFill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302000" y="3689350"/>
              <a:ext cx="1568450" cy="1766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Diffusion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endParaRPr lang="fr-FR" sz="1800">
                <a:solidFill>
                  <a:schemeClr val="tx1"/>
                </a:solidFill>
              </a:endParaRP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Convection</a:t>
              </a: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endParaRPr lang="fr-FR" sz="1800">
                <a:solidFill>
                  <a:schemeClr val="tx1"/>
                </a:solidFill>
              </a:endParaRPr>
            </a:p>
            <a:p>
              <a:pPr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>
                  <a:solidFill>
                    <a:schemeClr val="tx1"/>
                  </a:solidFill>
                </a:rPr>
                <a:t>Radiation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endParaRPr lang="fr-FR" sz="1000">
                <a:solidFill>
                  <a:schemeClr val="tx1"/>
                </a:solidFill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6200000">
              <a:off x="7677084" y="4165600"/>
              <a:ext cx="2474913" cy="660400"/>
            </a:xfrm>
            <a:prstGeom prst="rect">
              <a:avLst/>
            </a:prstGeom>
            <a:solidFill>
              <a:srgbClr val="33CCCC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 b="1">
                  <a:solidFill>
                    <a:schemeClr val="tx1"/>
                  </a:solidFill>
                </a:rPr>
                <a:t>EVACUATION</a:t>
              </a:r>
              <a:endParaRPr lang="fr-FR" sz="1800">
                <a:solidFill>
                  <a:schemeClr val="tx1"/>
                </a:solidFill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1485900" y="3246438"/>
              <a:ext cx="1816100" cy="2424113"/>
            </a:xfrm>
            <a:prstGeom prst="rightArrow">
              <a:avLst>
                <a:gd name="adj1" fmla="val 80500"/>
                <a:gd name="adj2" fmla="val 22023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800">
                  <a:solidFill>
                    <a:schemeClr val="tx1"/>
                  </a:solidFill>
                </a:rPr>
                <a:t>Diffusion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fr-FR" sz="1800">
                <a:solidFill>
                  <a:schemeClr val="tx1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800">
                  <a:solidFill>
                    <a:schemeClr val="tx1"/>
                  </a:solidFill>
                </a:rPr>
                <a:t>Convection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fr-FR" sz="1800">
                <a:solidFill>
                  <a:schemeClr val="tx1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800">
                  <a:solidFill>
                    <a:schemeClr val="tx1"/>
                  </a:solidFill>
                </a:rPr>
                <a:t>Radiation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 rot="16200000">
              <a:off x="-82616" y="4165600"/>
              <a:ext cx="2474913" cy="660400"/>
            </a:xfrm>
            <a:prstGeom prst="rect">
              <a:avLst/>
            </a:prstGeom>
            <a:solidFill>
              <a:srgbClr val="FF99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buClr>
                  <a:srgbClr val="79B600"/>
                </a:buClr>
                <a:buFont typeface="Wingdings" pitchFamily="2" charset="2"/>
                <a:buNone/>
              </a:pPr>
              <a:r>
                <a:rPr lang="fr-FR" sz="1800" b="1">
                  <a:solidFill>
                    <a:schemeClr val="tx1"/>
                  </a:solidFill>
                </a:rPr>
                <a:t>SOURCE DE CHALEUR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870450" y="3257550"/>
              <a:ext cx="0" cy="2686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870450" y="1995488"/>
              <a:ext cx="0" cy="1262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1485900" y="1995488"/>
              <a:ext cx="0" cy="1262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8585200" y="1995488"/>
              <a:ext cx="0" cy="1262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6769100" y="2657475"/>
              <a:ext cx="0" cy="600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302000" y="2657475"/>
              <a:ext cx="0" cy="600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485900" y="2476500"/>
              <a:ext cx="33845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4870450" y="2476500"/>
              <a:ext cx="37147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485900" y="3078163"/>
              <a:ext cx="18161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4870450" y="3078163"/>
              <a:ext cx="18986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6769100" y="3078163"/>
              <a:ext cx="18161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384550" y="3078163"/>
              <a:ext cx="14859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1981200" y="2101850"/>
              <a:ext cx="200355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fr-FR" sz="2000" b="1">
                  <a:solidFill>
                    <a:srgbClr val="FF0000"/>
                  </a:solidFill>
                </a:rPr>
                <a:t>Flux thermique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5530850" y="2101850"/>
              <a:ext cx="1948524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fr-FR" sz="2000" b="1">
                  <a:solidFill>
                    <a:schemeClr val="tx1"/>
                  </a:solidFill>
                </a:rPr>
                <a:t>Flux massique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1568450" y="2597150"/>
              <a:ext cx="16097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rgbClr val="FF0000"/>
                  </a:solidFill>
                </a:rPr>
                <a:t>Transfert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rgbClr val="FF0000"/>
                  </a:solidFill>
                </a:rPr>
                <a:t>externe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590925" y="2597150"/>
              <a:ext cx="12795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 dirty="0">
                  <a:solidFill>
                    <a:srgbClr val="FF0000"/>
                  </a:solidFill>
                </a:rPr>
                <a:t>Transfert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 dirty="0">
                  <a:solidFill>
                    <a:srgbClr val="FF0000"/>
                  </a:solidFill>
                </a:rPr>
                <a:t>interne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4994275" y="2597150"/>
              <a:ext cx="16097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chemeClr val="tx1"/>
                  </a:solidFill>
                </a:rPr>
                <a:t>Transfert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chemeClr val="tx1"/>
                  </a:solidFill>
                </a:rPr>
                <a:t>interne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7016750" y="2597150"/>
              <a:ext cx="12795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chemeClr val="tx1"/>
                  </a:solidFill>
                </a:rPr>
                <a:t>Transfert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sz="1500">
                  <a:solidFill>
                    <a:schemeClr val="tx1"/>
                  </a:solidFill>
                </a:rPr>
                <a:t>externe</a:t>
              </a: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1485900" y="4130675"/>
              <a:ext cx="3384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1485900" y="4792663"/>
              <a:ext cx="3384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6769100" y="4498975"/>
              <a:ext cx="1733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Mécanisme de séchage par voie thermique</a:t>
            </a:r>
            <a:endParaRPr lang="fr-FR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4050097" cy="263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996952"/>
            <a:ext cx="3768080" cy="282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5148064" y="5949280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du poivre</a:t>
            </a:r>
            <a:endParaRPr lang="fr-FR" sz="2800" dirty="0"/>
          </a:p>
        </p:txBody>
      </p:sp>
      <p:sp>
        <p:nvSpPr>
          <p:cNvPr id="38" name="ZoneTexte 37"/>
          <p:cNvSpPr txBox="1"/>
          <p:nvPr/>
        </p:nvSpPr>
        <p:spPr>
          <a:xfrm>
            <a:off x="827584" y="4581128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de jambon</a:t>
            </a:r>
          </a:p>
          <a:p>
            <a:pPr algn="ctr"/>
            <a:r>
              <a:rPr lang="fr-FR" sz="2800" dirty="0" smtClean="0"/>
              <a:t>(froid positif)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Mécanisme de séchage par voie thermique</a:t>
            </a:r>
            <a:endParaRPr lang="fr-F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996952"/>
            <a:ext cx="3768080" cy="282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4932040" y="6021288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Séchage du poivre</a:t>
            </a:r>
            <a:endParaRPr lang="fr-FR" sz="2800" dirty="0"/>
          </a:p>
        </p:txBody>
      </p:sp>
      <p:sp>
        <p:nvSpPr>
          <p:cNvPr id="38" name="ZoneTexte 37"/>
          <p:cNvSpPr txBox="1"/>
          <p:nvPr/>
        </p:nvSpPr>
        <p:spPr>
          <a:xfrm>
            <a:off x="611560" y="56612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de saucisson</a:t>
            </a:r>
            <a:endParaRPr lang="fr-FR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39088" t="25200" r="39864" b="17401"/>
          <a:stretch>
            <a:fillRect/>
          </a:stretch>
        </p:blipFill>
        <p:spPr bwMode="auto">
          <a:xfrm>
            <a:off x="899592" y="1556791"/>
            <a:ext cx="2664296" cy="408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1475656" y="1700808"/>
            <a:ext cx="2736304" cy="1944216"/>
            <a:chOff x="1187624" y="1412776"/>
            <a:chExt cx="2736304" cy="1944216"/>
          </a:xfrm>
        </p:grpSpPr>
        <p:sp>
          <p:nvSpPr>
            <p:cNvPr id="8" name="Ellipse 7"/>
            <p:cNvSpPr/>
            <p:nvPr/>
          </p:nvSpPr>
          <p:spPr>
            <a:xfrm>
              <a:off x="1187624" y="1412776"/>
              <a:ext cx="2736304" cy="19442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475656" y="1988840"/>
              <a:ext cx="2304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chemeClr val="bg1"/>
                  </a:solidFill>
                </a:rPr>
                <a:t>Températures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4860032" y="1700808"/>
            <a:ext cx="2736304" cy="1944216"/>
            <a:chOff x="4716016" y="2564904"/>
            <a:chExt cx="2736304" cy="1944216"/>
          </a:xfrm>
        </p:grpSpPr>
        <p:sp>
          <p:nvSpPr>
            <p:cNvPr id="10" name="Ellipse 9"/>
            <p:cNvSpPr/>
            <p:nvPr/>
          </p:nvSpPr>
          <p:spPr>
            <a:xfrm>
              <a:off x="4716016" y="2564904"/>
              <a:ext cx="2736304" cy="19442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220072" y="3193812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chemeClr val="bg1"/>
                  </a:solidFill>
                </a:rPr>
                <a:t>Humidités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835696" y="4077072"/>
            <a:ext cx="2736304" cy="1944216"/>
            <a:chOff x="1907704" y="3645024"/>
            <a:chExt cx="2736304" cy="1944216"/>
          </a:xfrm>
        </p:grpSpPr>
        <p:sp>
          <p:nvSpPr>
            <p:cNvPr id="12" name="Ellipse 11"/>
            <p:cNvSpPr/>
            <p:nvPr/>
          </p:nvSpPr>
          <p:spPr>
            <a:xfrm>
              <a:off x="1907704" y="3645024"/>
              <a:ext cx="2736304" cy="19442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411760" y="4149080"/>
              <a:ext cx="187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Volume massique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5292080" y="4293096"/>
            <a:ext cx="2736304" cy="1944216"/>
            <a:chOff x="4868416" y="4581128"/>
            <a:chExt cx="2736304" cy="1944216"/>
          </a:xfrm>
        </p:grpSpPr>
        <p:sp>
          <p:nvSpPr>
            <p:cNvPr id="15" name="Ellipse 14"/>
            <p:cNvSpPr/>
            <p:nvPr/>
          </p:nvSpPr>
          <p:spPr>
            <a:xfrm>
              <a:off x="4868416" y="4581128"/>
              <a:ext cx="2736304" cy="19442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372472" y="5210036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Enthalpie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baseline="0" dirty="0" smtClean="0">
                <a:latin typeface="+mj-lt"/>
                <a:ea typeface="+mj-ea"/>
                <a:cs typeface="+mj-cs"/>
              </a:rPr>
              <a:t>Températures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 l="26011" t="51187" r="32481" b="27157"/>
          <a:stretch>
            <a:fillRect/>
          </a:stretch>
        </p:blipFill>
        <p:spPr bwMode="auto">
          <a:xfrm>
            <a:off x="179512" y="1561480"/>
            <a:ext cx="859186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4932040" y="2183176"/>
            <a:ext cx="8640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h</a:t>
            </a:r>
            <a:endParaRPr lang="fr-FR" sz="3200" baseline="-25000" dirty="0"/>
          </a:p>
        </p:txBody>
      </p:sp>
      <p:sp>
        <p:nvSpPr>
          <p:cNvPr id="10" name="ZoneTexte 9"/>
          <p:cNvSpPr txBox="1"/>
          <p:nvPr/>
        </p:nvSpPr>
        <p:spPr>
          <a:xfrm>
            <a:off x="7164288" y="1967152"/>
            <a:ext cx="8640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endParaRPr lang="fr-FR" sz="3200" baseline="-25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691680" y="405538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L’air saturé repart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2687232"/>
            <a:ext cx="19442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&lt; 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14" name="Flèche vers le bas 13"/>
          <p:cNvSpPr/>
          <p:nvPr/>
        </p:nvSpPr>
        <p:spPr>
          <a:xfrm>
            <a:off x="1547664" y="2399200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23528" y="4873848"/>
            <a:ext cx="374441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</a:t>
            </a:r>
            <a:r>
              <a:rPr lang="fr-FR" sz="2800" baseline="-25000" dirty="0" smtClean="0">
                <a:sym typeface="Symbol"/>
              </a:rPr>
              <a:t>h</a:t>
            </a:r>
            <a:r>
              <a:rPr lang="fr-FR" sz="2800" dirty="0" smtClean="0">
                <a:sym typeface="Symbol"/>
              </a:rPr>
              <a:t> = température de l’air à saturation</a:t>
            </a:r>
            <a:endParaRPr lang="fr-FR" sz="2800" baseline="-25000" dirty="0"/>
          </a:p>
        </p:txBody>
      </p:sp>
      <p:sp>
        <p:nvSpPr>
          <p:cNvPr id="16" name="Flèche vers le bas 15"/>
          <p:cNvSpPr/>
          <p:nvPr/>
        </p:nvSpPr>
        <p:spPr>
          <a:xfrm>
            <a:off x="4427984" y="558924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789792" y="6204985"/>
            <a:ext cx="151216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- 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292080" y="4873848"/>
            <a:ext cx="3600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</a:t>
            </a:r>
            <a:r>
              <a:rPr lang="fr-FR" sz="2800" baseline="-25000" dirty="0" smtClean="0">
                <a:sym typeface="Symbol"/>
              </a:rPr>
              <a:t>s</a:t>
            </a:r>
            <a:r>
              <a:rPr lang="fr-FR" sz="2800" dirty="0" smtClean="0">
                <a:sym typeface="Symbol"/>
              </a:rPr>
              <a:t> = température réelle de l’air humide</a:t>
            </a:r>
            <a:endParaRPr lang="fr-FR" sz="28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724128" y="4009752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L’air réel arrive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932040" y="112474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Psychromètre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8" grpId="0" animBg="1"/>
      <p:bldP spid="19" grpId="0" animBg="1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baseline="0" dirty="0" smtClean="0">
                <a:latin typeface="+mj-lt"/>
                <a:ea typeface="+mj-ea"/>
                <a:cs typeface="+mj-cs"/>
              </a:rPr>
              <a:t>Températures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628800"/>
            <a:ext cx="38100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1475656" y="497223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Refroidissement lent isobare de l’air humide</a:t>
            </a:r>
            <a:endParaRPr lang="fr-FR" sz="2800" dirty="0"/>
          </a:p>
        </p:txBody>
      </p:sp>
      <p:sp>
        <p:nvSpPr>
          <p:cNvPr id="21" name="Flèche vers le bas 20"/>
          <p:cNvSpPr/>
          <p:nvPr/>
        </p:nvSpPr>
        <p:spPr>
          <a:xfrm>
            <a:off x="4499992" y="558924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915816" y="609329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Condensation pour </a:t>
            </a:r>
            <a:r>
              <a:rPr lang="fr-FR" sz="2800" dirty="0" smtClean="0">
                <a:sym typeface="Symbol"/>
              </a:rPr>
              <a:t>r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noProof="0" dirty="0" smtClean="0">
                <a:latin typeface="+mj-lt"/>
                <a:ea typeface="+mj-ea"/>
                <a:cs typeface="+mj-cs"/>
              </a:rPr>
              <a:t>Humidités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39552" y="1412776"/>
          <a:ext cx="3722687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Équation" r:id="rId3" imgW="1193760" imgH="431640" progId="Equation.3">
                  <p:embed/>
                </p:oleObj>
              </mc:Choice>
              <mc:Fallback>
                <p:oleObj name="Équation" r:id="rId3" imgW="11937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12776"/>
                        <a:ext cx="3722687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4427984" y="155679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g de </a:t>
            </a:r>
            <a:r>
              <a:rPr lang="fr-FR" sz="2800" dirty="0" err="1" smtClean="0"/>
              <a:t>ve</a:t>
            </a:r>
            <a:r>
              <a:rPr lang="fr-FR" sz="2800" dirty="0" smtClean="0"/>
              <a:t> / kg d’air sec</a:t>
            </a:r>
            <a:endParaRPr lang="fr-FR" sz="2800" dirty="0"/>
          </a:p>
        </p:txBody>
      </p:sp>
      <p:graphicFrame>
        <p:nvGraphicFramePr>
          <p:cNvPr id="9219" name="Object 4"/>
          <p:cNvGraphicFramePr>
            <a:graphicFrameLocks noChangeAspect="1"/>
          </p:cNvGraphicFramePr>
          <p:nvPr/>
        </p:nvGraphicFramePr>
        <p:xfrm>
          <a:off x="395536" y="3212976"/>
          <a:ext cx="344487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Équation" r:id="rId5" imgW="1104840" imgH="431640" progId="Equation.3">
                  <p:embed/>
                </p:oleObj>
              </mc:Choice>
              <mc:Fallback>
                <p:oleObj name="Équation" r:id="rId5" imgW="11048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212976"/>
                        <a:ext cx="3444875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4716016" y="3212976"/>
          <a:ext cx="3959225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Équation" r:id="rId7" imgW="1269720" imgH="457200" progId="Equation.3">
                  <p:embed/>
                </p:oleObj>
              </mc:Choice>
              <mc:Fallback>
                <p:oleObj name="Équation" r:id="rId7" imgW="126972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212976"/>
                        <a:ext cx="3959225" cy="14303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ccolade ouvrante 21"/>
          <p:cNvSpPr/>
          <p:nvPr/>
        </p:nvSpPr>
        <p:spPr>
          <a:xfrm rot="16200000">
            <a:off x="4103948" y="872716"/>
            <a:ext cx="864096" cy="85689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475656" y="5733256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Valeur HR = capacité de séchage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noProof="0" dirty="0" smtClean="0">
                <a:latin typeface="+mj-lt"/>
                <a:ea typeface="+mj-ea"/>
                <a:cs typeface="+mj-cs"/>
              </a:rPr>
              <a:t>Humidités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39552" y="1412776"/>
          <a:ext cx="3722687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Équation" r:id="rId3" imgW="1193760" imgH="431640" progId="Equation.3">
                  <p:embed/>
                </p:oleObj>
              </mc:Choice>
              <mc:Fallback>
                <p:oleObj name="Équation" r:id="rId3" imgW="11937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12776"/>
                        <a:ext cx="3722687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4427984" y="155679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g de </a:t>
            </a:r>
            <a:r>
              <a:rPr lang="fr-FR" sz="2800" dirty="0" err="1" smtClean="0"/>
              <a:t>ve</a:t>
            </a:r>
            <a:r>
              <a:rPr lang="fr-FR" sz="2800" dirty="0" smtClean="0"/>
              <a:t> / kg d’air sec</a:t>
            </a:r>
            <a:endParaRPr lang="fr-FR" sz="2800" dirty="0"/>
          </a:p>
        </p:txBody>
      </p:sp>
      <p:graphicFrame>
        <p:nvGraphicFramePr>
          <p:cNvPr id="60421" name="Object 4"/>
          <p:cNvGraphicFramePr>
            <a:graphicFrameLocks noChangeAspect="1"/>
          </p:cNvGraphicFramePr>
          <p:nvPr/>
        </p:nvGraphicFramePr>
        <p:xfrm>
          <a:off x="1043608" y="3789040"/>
          <a:ext cx="6454776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Équation" r:id="rId5" imgW="2070000" imgH="431640" progId="Equation.3">
                  <p:embed/>
                </p:oleObj>
              </mc:Choice>
              <mc:Fallback>
                <p:oleObj name="Équation" r:id="rId5" imgW="207000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789040"/>
                        <a:ext cx="6454776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3131840" y="55892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HA </a:t>
            </a:r>
            <a:r>
              <a:rPr lang="fr-FR" sz="2800" dirty="0" smtClean="0">
                <a:sym typeface="Symbol"/>
              </a:rPr>
              <a:t> f(P, T)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noProof="0" dirty="0" smtClean="0">
                <a:latin typeface="+mj-lt"/>
                <a:ea typeface="+mj-ea"/>
                <a:cs typeface="+mj-cs"/>
              </a:rPr>
              <a:t>Le froid mécanique: rappels</a:t>
            </a:r>
            <a:endParaRPr kumimoji="0" lang="fr-F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e 50"/>
          <p:cNvGrpSpPr/>
          <p:nvPr/>
        </p:nvGrpSpPr>
        <p:grpSpPr>
          <a:xfrm>
            <a:off x="827584" y="1268760"/>
            <a:ext cx="3419138" cy="4658286"/>
            <a:chOff x="4932040" y="1484784"/>
            <a:chExt cx="3672408" cy="5018326"/>
          </a:xfrm>
        </p:grpSpPr>
        <p:grpSp>
          <p:nvGrpSpPr>
            <p:cNvPr id="3" name="Groupe 44"/>
            <p:cNvGrpSpPr/>
            <p:nvPr/>
          </p:nvGrpSpPr>
          <p:grpSpPr>
            <a:xfrm>
              <a:off x="4932040" y="1484784"/>
              <a:ext cx="2403286" cy="5018326"/>
              <a:chOff x="2265769" y="1052736"/>
              <a:chExt cx="2665513" cy="5378366"/>
            </a:xfrm>
          </p:grpSpPr>
          <p:sp>
            <p:nvSpPr>
              <p:cNvPr id="58" name="Rectangle 57"/>
              <p:cNvSpPr/>
              <p:nvPr/>
            </p:nvSpPr>
            <p:spPr>
              <a:xfrm flipV="1">
                <a:off x="2936833" y="4198854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4067186" y="2973960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" name="Groupe 40"/>
              <p:cNvGrpSpPr/>
              <p:nvPr/>
            </p:nvGrpSpPr>
            <p:grpSpPr>
              <a:xfrm>
                <a:off x="2267744" y="1052736"/>
                <a:ext cx="1728192" cy="2232248"/>
                <a:chOff x="2267744" y="2564904"/>
                <a:chExt cx="1728192" cy="2232248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67744" y="2564904"/>
                  <a:ext cx="1728192" cy="8640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938808" y="3429000"/>
                  <a:ext cx="360040" cy="13681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1" name="Ellipse 60"/>
              <p:cNvSpPr/>
              <p:nvPr/>
            </p:nvSpPr>
            <p:spPr>
              <a:xfrm>
                <a:off x="2495643" y="3068960"/>
                <a:ext cx="1224000" cy="12241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Rectangle 61"/>
              <p:cNvSpPr/>
              <p:nvPr/>
            </p:nvSpPr>
            <p:spPr>
              <a:xfrm flipV="1">
                <a:off x="2265769" y="5567006"/>
                <a:ext cx="1728192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5076056" y="1629558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076056" y="587727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7308304" y="364502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W &gt; 0</a:t>
              </a:r>
              <a:endParaRPr lang="fr-FR" sz="2800" baseline="-25000" dirty="0"/>
            </a:p>
          </p:txBody>
        </p:sp>
        <p:cxnSp>
          <p:nvCxnSpPr>
            <p:cNvPr id="53" name="Connecteur droit avec flèche 52"/>
            <p:cNvCxnSpPr/>
            <p:nvPr/>
          </p:nvCxnSpPr>
          <p:spPr>
            <a:xfrm flipV="1">
              <a:off x="5724128" y="2492896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V="1">
              <a:off x="5724128" y="4725144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rot="5400000" flipH="1">
              <a:off x="6767865" y="3608641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6084168" y="249289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1 </a:t>
              </a:r>
              <a:r>
                <a:rPr lang="fr-FR" sz="2800" dirty="0" smtClean="0"/>
                <a:t>&lt; 0</a:t>
              </a:r>
              <a:endParaRPr lang="fr-FR" sz="2800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156176" y="465313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2 </a:t>
              </a:r>
              <a:r>
                <a:rPr lang="fr-FR" sz="2800" dirty="0" smtClean="0"/>
                <a:t>&gt; 0</a:t>
              </a:r>
              <a:endParaRPr lang="fr-FR" sz="2800" dirty="0"/>
            </a:p>
          </p:txBody>
        </p:sp>
      </p:grpSp>
      <p:sp>
        <p:nvSpPr>
          <p:cNvPr id="83" name="ZoneTexte 82"/>
          <p:cNvSpPr txBox="1"/>
          <p:nvPr/>
        </p:nvSpPr>
        <p:spPr>
          <a:xfrm>
            <a:off x="-36512" y="609329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Machine frigorifique</a:t>
            </a:r>
            <a:endParaRPr lang="fr-FR" sz="3200" dirty="0"/>
          </a:p>
        </p:txBody>
      </p:sp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5796136" y="4581128"/>
          <a:ext cx="2840038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9" name="Équation" r:id="rId3" imgW="761760" imgH="431640" progId="Equation.3">
                  <p:embed/>
                </p:oleObj>
              </mc:Choice>
              <mc:Fallback>
                <p:oleObj name="Équation" r:id="rId3" imgW="7617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4581128"/>
                        <a:ext cx="2840038" cy="14605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ZoneTexte 39"/>
          <p:cNvSpPr txBox="1"/>
          <p:nvPr/>
        </p:nvSpPr>
        <p:spPr>
          <a:xfrm>
            <a:off x="5940152" y="11247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Réfrigérateur</a:t>
            </a:r>
            <a:endParaRPr lang="fr-FR" sz="2800" dirty="0">
              <a:solidFill>
                <a:srgbClr val="FF0000"/>
              </a:solidFill>
            </a:endParaRPr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/>
        </p:nvGraphicFramePr>
        <p:xfrm>
          <a:off x="5292080" y="2060848"/>
          <a:ext cx="362426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Équation" r:id="rId5" imgW="1282680" imgH="393480" progId="Equation.3">
                  <p:embed/>
                </p:oleObj>
              </mc:Choice>
              <mc:Fallback>
                <p:oleObj name="Équation" r:id="rId5" imgW="128268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060848"/>
                        <a:ext cx="3624262" cy="10112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lèche droite 45"/>
          <p:cNvSpPr/>
          <p:nvPr/>
        </p:nvSpPr>
        <p:spPr>
          <a:xfrm rot="5400000">
            <a:off x="6912260" y="368102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noProof="0" dirty="0" smtClean="0">
                <a:latin typeface="+mj-lt"/>
                <a:ea typeface="+mj-ea"/>
                <a:cs typeface="+mj-cs"/>
              </a:rPr>
              <a:t>Volume massique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54100" y="1412875"/>
          <a:ext cx="26924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Équation" r:id="rId3" imgW="863280" imgH="431640" progId="Equation.3">
                  <p:embed/>
                </p:oleObj>
              </mc:Choice>
              <mc:Fallback>
                <p:oleObj name="Équation" r:id="rId3" imgW="86328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1412875"/>
                        <a:ext cx="2692400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4427984" y="155679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m</a:t>
            </a:r>
            <a:r>
              <a:rPr lang="fr-FR" sz="2800" baseline="30000" dirty="0" smtClean="0"/>
              <a:t>3</a:t>
            </a:r>
            <a:r>
              <a:rPr lang="fr-FR" sz="2800" dirty="0" smtClean="0"/>
              <a:t> ah / kg d’air sec</a:t>
            </a:r>
            <a:endParaRPr lang="fr-FR" sz="2800" dirty="0"/>
          </a:p>
        </p:txBody>
      </p:sp>
      <p:graphicFrame>
        <p:nvGraphicFramePr>
          <p:cNvPr id="60421" name="Object 4"/>
          <p:cNvGraphicFramePr>
            <a:graphicFrameLocks noChangeAspect="1"/>
          </p:cNvGraphicFramePr>
          <p:nvPr/>
        </p:nvGraphicFramePr>
        <p:xfrm>
          <a:off x="2151063" y="3789363"/>
          <a:ext cx="4237037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Équation" r:id="rId5" imgW="1358640" imgH="431640" progId="Equation.3">
                  <p:embed/>
                </p:oleObj>
              </mc:Choice>
              <mc:Fallback>
                <p:oleObj name="Équation" r:id="rId5" imgW="135864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3789363"/>
                        <a:ext cx="4237037" cy="13509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3275856" y="56612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v </a:t>
            </a:r>
            <a:r>
              <a:rPr lang="fr-FR" sz="2800" dirty="0" smtClean="0">
                <a:sym typeface="Symbol"/>
              </a:rPr>
              <a:t>= f(P, T)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860032" y="242088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Inverse de la masse volumique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latin typeface="+mj-lt"/>
                <a:ea typeface="+mj-ea"/>
                <a:cs typeface="+mj-cs"/>
              </a:rPr>
              <a:t>Enthalpie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115616" y="1556792"/>
          <a:ext cx="39195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Équation" r:id="rId3" imgW="1257120" imgH="228600" progId="Equation.3">
                  <p:embed/>
                </p:oleObj>
              </mc:Choice>
              <mc:Fallback>
                <p:oleObj name="Équation" r:id="rId3" imgW="12571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556792"/>
                        <a:ext cx="3919538" cy="715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3528" y="2780928"/>
          <a:ext cx="799941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Équation" r:id="rId5" imgW="2565360" imgH="253800" progId="Equation.3">
                  <p:embed/>
                </p:oleObj>
              </mc:Choice>
              <mc:Fallback>
                <p:oleObj name="Équation" r:id="rId5" imgW="256536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780928"/>
                        <a:ext cx="7999413" cy="7953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4"/>
          <p:cNvGraphicFramePr>
            <a:graphicFrameLocks noChangeAspect="1"/>
          </p:cNvGraphicFramePr>
          <p:nvPr/>
        </p:nvGraphicFramePr>
        <p:xfrm>
          <a:off x="476250" y="3933825"/>
          <a:ext cx="645477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Équation" r:id="rId7" imgW="2070000" imgH="431640" progId="Equation.3">
                  <p:embed/>
                </p:oleObj>
              </mc:Choice>
              <mc:Fallback>
                <p:oleObj name="Équation" r:id="rId7" imgW="207000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933825"/>
                        <a:ext cx="6454775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10361" y="5803648"/>
          <a:ext cx="8892481" cy="66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Équation" r:id="rId9" imgW="3238200" imgH="241200" progId="Equation.3">
                  <p:embed/>
                </p:oleObj>
              </mc:Choice>
              <mc:Fallback>
                <p:oleObj name="Équation" r:id="rId9" imgW="323820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61" y="5803648"/>
                        <a:ext cx="8892481" cy="66382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444208" y="4293096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kJ/kg as</a:t>
            </a:r>
            <a:endParaRPr lang="fr-FR" sz="2800" dirty="0"/>
          </a:p>
        </p:txBody>
      </p:sp>
      <p:sp>
        <p:nvSpPr>
          <p:cNvPr id="12" name="Rectangle 11"/>
          <p:cNvSpPr/>
          <p:nvPr/>
        </p:nvSpPr>
        <p:spPr>
          <a:xfrm>
            <a:off x="0" y="5445224"/>
            <a:ext cx="914400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 l="6881" b="51124"/>
          <a:stretch>
            <a:fillRect/>
          </a:stretch>
        </p:blipFill>
        <p:spPr bwMode="auto">
          <a:xfrm rot="-120000">
            <a:off x="1144538" y="460708"/>
            <a:ext cx="7441567" cy="591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>
            <a:off x="323528" y="1916832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6228184" y="1700808"/>
            <a:ext cx="432048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8070" t="2793" r="9640" b="6321"/>
          <a:stretch>
            <a:fillRect/>
          </a:stretch>
        </p:blipFill>
        <p:spPr bwMode="auto">
          <a:xfrm rot="-60000">
            <a:off x="1187624" y="496432"/>
            <a:ext cx="6912768" cy="630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323528" y="-229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764704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15616" y="908720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Zone  de brouillard</a:t>
            </a:r>
            <a:endParaRPr lang="fr-FR" sz="28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915816" y="1340768"/>
            <a:ext cx="1584176" cy="3600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271792" y="4221088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Zone  d’air humide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5364088" y="2708920"/>
            <a:ext cx="2160240" cy="15121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123728" y="4725144"/>
            <a:ext cx="5400600" cy="5040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611560" y="188640"/>
            <a:ext cx="7310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latin typeface="+mj-lt"/>
                <a:ea typeface="+mj-ea"/>
                <a:cs typeface="+mj-cs"/>
              </a:rPr>
              <a:t>Appareils de mesure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27584" y="5517232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Mesures absolues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292080" y="544522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Mesures relatives</a:t>
            </a:r>
            <a:endParaRPr lang="fr-FR" sz="3200" dirty="0">
              <a:solidFill>
                <a:srgbClr val="FF0000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3059832" y="1772816"/>
            <a:ext cx="2232248" cy="1008112"/>
            <a:chOff x="3059832" y="1988840"/>
            <a:chExt cx="2232248" cy="151216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3059832" y="1988840"/>
              <a:ext cx="1080120" cy="15121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4211960" y="1988840"/>
              <a:ext cx="1080120" cy="15121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1682" name="Object 4"/>
          <p:cNvGraphicFramePr>
            <a:graphicFrameLocks noChangeAspect="1"/>
          </p:cNvGraphicFramePr>
          <p:nvPr/>
        </p:nvGraphicFramePr>
        <p:xfrm>
          <a:off x="395536" y="3212976"/>
          <a:ext cx="372268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Équation" r:id="rId3" imgW="1193760" imgH="431640" progId="Equation.3">
                  <p:embed/>
                </p:oleObj>
              </mc:Choice>
              <mc:Fallback>
                <p:oleObj name="Équation" r:id="rId3" imgW="11937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212976"/>
                        <a:ext cx="3722688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5076056" y="3212976"/>
          <a:ext cx="344487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name="Équation" r:id="rId5" imgW="1104840" imgH="431640" progId="Equation.3">
                  <p:embed/>
                </p:oleObj>
              </mc:Choice>
              <mc:Fallback>
                <p:oleObj name="Équation" r:id="rId5" imgW="11048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212976"/>
                        <a:ext cx="3444875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lèche vers le bas 14"/>
          <p:cNvSpPr/>
          <p:nvPr/>
        </p:nvSpPr>
        <p:spPr>
          <a:xfrm>
            <a:off x="2123728" y="501317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bas 15"/>
          <p:cNvSpPr/>
          <p:nvPr/>
        </p:nvSpPr>
        <p:spPr>
          <a:xfrm>
            <a:off x="6660232" y="501317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-290632" y="-257056"/>
            <a:ext cx="9793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Détermination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w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13781" r="26674" b="14361"/>
          <a:stretch>
            <a:fillRect/>
          </a:stretch>
        </p:blipFill>
        <p:spPr bwMode="auto">
          <a:xfrm>
            <a:off x="810168" y="612144"/>
            <a:ext cx="7248506" cy="608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2699792" y="3212976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Mesures absolues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95536" y="4797152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Méthode du point de rosée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23528" y="159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Détermination du degré hygrométrique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 l="26011" t="51187" r="32481" b="27157"/>
          <a:stretch>
            <a:fillRect/>
          </a:stretch>
        </p:blipFill>
        <p:spPr bwMode="auto">
          <a:xfrm>
            <a:off x="179512" y="1343112"/>
            <a:ext cx="859186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4932040" y="1964808"/>
            <a:ext cx="8640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h</a:t>
            </a:r>
            <a:endParaRPr lang="fr-FR" sz="3200" baseline="-25000" dirty="0"/>
          </a:p>
        </p:txBody>
      </p:sp>
      <p:sp>
        <p:nvSpPr>
          <p:cNvPr id="10" name="ZoneTexte 9"/>
          <p:cNvSpPr txBox="1"/>
          <p:nvPr/>
        </p:nvSpPr>
        <p:spPr>
          <a:xfrm>
            <a:off x="7164288" y="1748784"/>
            <a:ext cx="8640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endParaRPr lang="fr-FR" sz="3200" baseline="-25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691680" y="3837016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L’air saturé repart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2468864"/>
            <a:ext cx="19442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&lt; 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14" name="Flèche vers le bas 13"/>
          <p:cNvSpPr/>
          <p:nvPr/>
        </p:nvSpPr>
        <p:spPr>
          <a:xfrm>
            <a:off x="1547664" y="2180832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23528" y="4655480"/>
            <a:ext cx="374441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</a:t>
            </a:r>
            <a:r>
              <a:rPr lang="fr-FR" sz="2800" baseline="-25000" dirty="0" smtClean="0">
                <a:sym typeface="Symbol"/>
              </a:rPr>
              <a:t>h</a:t>
            </a:r>
            <a:r>
              <a:rPr lang="fr-FR" sz="2800" dirty="0" smtClean="0">
                <a:sym typeface="Symbol"/>
              </a:rPr>
              <a:t> = température de l’air à saturation</a:t>
            </a:r>
            <a:endParaRPr lang="fr-FR" sz="2800" baseline="-25000" dirty="0"/>
          </a:p>
        </p:txBody>
      </p:sp>
      <p:sp>
        <p:nvSpPr>
          <p:cNvPr id="16" name="Flèche vers le bas 15"/>
          <p:cNvSpPr/>
          <p:nvPr/>
        </p:nvSpPr>
        <p:spPr>
          <a:xfrm>
            <a:off x="4572000" y="5591584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203848" y="6239656"/>
            <a:ext cx="28803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- 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292080" y="4655480"/>
            <a:ext cx="36004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</a:t>
            </a:r>
            <a:r>
              <a:rPr lang="fr-FR" sz="2800" baseline="-25000" dirty="0" smtClean="0">
                <a:sym typeface="Symbol"/>
              </a:rPr>
              <a:t>s</a:t>
            </a:r>
            <a:r>
              <a:rPr lang="fr-FR" sz="2800" dirty="0" smtClean="0">
                <a:sym typeface="Symbol"/>
              </a:rPr>
              <a:t> = température réelle de l’air humide</a:t>
            </a:r>
            <a:endParaRPr lang="fr-FR" sz="2800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724128" y="379138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L’air réel arrive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-290632" y="-257056"/>
            <a:ext cx="9793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Détermination du degré hygrométrique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699792" y="76470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Mesures relatives</a:t>
            </a:r>
            <a:endParaRPr lang="fr-FR" sz="3200" dirty="0">
              <a:solidFill>
                <a:srgbClr val="FF0000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3059832" y="1628800"/>
            <a:ext cx="100811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4499992" y="1628800"/>
            <a:ext cx="108012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79512" y="1484784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Hygromètre à cheveux</a:t>
            </a:r>
            <a:endParaRPr lang="fr-FR" sz="2800" dirty="0"/>
          </a:p>
        </p:txBody>
      </p:sp>
      <p:pic>
        <p:nvPicPr>
          <p:cNvPr id="13" name="Picture 2" descr="thermo_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132856"/>
            <a:ext cx="3744415" cy="373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 l="36224" t="18200" r="37001" b="7601"/>
          <a:stretch>
            <a:fillRect/>
          </a:stretch>
        </p:blipFill>
        <p:spPr bwMode="auto">
          <a:xfrm>
            <a:off x="467544" y="2393504"/>
            <a:ext cx="286401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5652120" y="141277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Psychromètre</a:t>
            </a:r>
            <a:endParaRPr lang="fr-FR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580112" y="6273225"/>
            <a:ext cx="28803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- 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25" name="Flèche vers le bas 24"/>
          <p:cNvSpPr/>
          <p:nvPr/>
        </p:nvSpPr>
        <p:spPr>
          <a:xfrm>
            <a:off x="6876256" y="6021288"/>
            <a:ext cx="144016" cy="2880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-290632" y="-257056"/>
            <a:ext cx="97930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Détermination du degré hygrométrique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 l="27944" t="16734" r="25567" b="8454"/>
          <a:stretch>
            <a:fillRect/>
          </a:stretch>
        </p:blipFill>
        <p:spPr bwMode="auto">
          <a:xfrm>
            <a:off x="1403648" y="1412776"/>
            <a:ext cx="5650733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5652120" y="836712"/>
            <a:ext cx="28803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ym typeface="Symbol"/>
              </a:rPr>
              <a:t></a:t>
            </a:r>
            <a:r>
              <a:rPr lang="fr-FR" sz="3200" baseline="-25000" dirty="0" smtClean="0">
                <a:sym typeface="Symbol"/>
              </a:rPr>
              <a:t>s</a:t>
            </a:r>
            <a:r>
              <a:rPr lang="fr-FR" sz="3200" dirty="0" smtClean="0">
                <a:sym typeface="Symbol"/>
              </a:rPr>
              <a:t> - </a:t>
            </a:r>
            <a:r>
              <a:rPr lang="fr-FR" sz="3200" baseline="-25000" dirty="0" smtClean="0">
                <a:sym typeface="Symbol"/>
              </a:rPr>
              <a:t>h</a:t>
            </a:r>
            <a:r>
              <a:rPr lang="fr-FR" sz="3200" dirty="0" smtClean="0">
                <a:sym typeface="Symbol"/>
              </a:rPr>
              <a:t> </a:t>
            </a:r>
            <a:endParaRPr lang="fr-FR" sz="3200" baseline="-25000" dirty="0"/>
          </a:p>
        </p:txBody>
      </p:sp>
      <p:sp>
        <p:nvSpPr>
          <p:cNvPr id="14" name="Ellipse 13"/>
          <p:cNvSpPr/>
          <p:nvPr/>
        </p:nvSpPr>
        <p:spPr>
          <a:xfrm>
            <a:off x="5940152" y="764704"/>
            <a:ext cx="2376264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6876256" y="4005064"/>
            <a:ext cx="1008112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 flipV="1">
            <a:off x="7596336" y="1772816"/>
            <a:ext cx="288032" cy="22322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15616" y="76470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Abaque psychrométrique</a:t>
            </a:r>
            <a:endParaRPr lang="fr-FR" sz="2800" dirty="0"/>
          </a:p>
        </p:txBody>
      </p:sp>
      <p:cxnSp>
        <p:nvCxnSpPr>
          <p:cNvPr id="10" name="Connecteur droit 9"/>
          <p:cNvCxnSpPr/>
          <p:nvPr/>
        </p:nvCxnSpPr>
        <p:spPr>
          <a:xfrm rot="-60000">
            <a:off x="4219462" y="3645024"/>
            <a:ext cx="0" cy="252028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16140000">
            <a:off x="5175859" y="2734664"/>
            <a:ext cx="0" cy="252028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135764" y="39257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Détermination du degré hygrométrique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15616" y="2204864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Méthode empirique : formule de TURNER</a:t>
            </a:r>
            <a:endParaRPr lang="fr-FR" sz="2800" dirty="0"/>
          </a:p>
        </p:txBody>
      </p:sp>
      <p:sp>
        <p:nvSpPr>
          <p:cNvPr id="10" name="Flèche vers le bas 9"/>
          <p:cNvSpPr/>
          <p:nvPr/>
        </p:nvSpPr>
        <p:spPr>
          <a:xfrm>
            <a:off x="4067944" y="3068960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2706" name="Object 4"/>
          <p:cNvGraphicFramePr>
            <a:graphicFrameLocks noChangeAspect="1"/>
          </p:cNvGraphicFramePr>
          <p:nvPr/>
        </p:nvGraphicFramePr>
        <p:xfrm>
          <a:off x="2483768" y="4077072"/>
          <a:ext cx="3762375" cy="150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Équation" r:id="rId3" imgW="1206360" imgH="482400" progId="Equation.3">
                  <p:embed/>
                </p:oleObj>
              </mc:Choice>
              <mc:Fallback>
                <p:oleObj name="Équation" r:id="rId3" imgW="120636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4077072"/>
                        <a:ext cx="3762375" cy="15097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noProof="0" dirty="0" smtClean="0">
                <a:latin typeface="+mj-lt"/>
                <a:ea typeface="+mj-ea"/>
                <a:cs typeface="+mj-cs"/>
              </a:rPr>
              <a:t>Le froid mécanique: rappels</a:t>
            </a:r>
            <a:endParaRPr kumimoji="0" lang="fr-F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e 50"/>
          <p:cNvGrpSpPr/>
          <p:nvPr/>
        </p:nvGrpSpPr>
        <p:grpSpPr>
          <a:xfrm>
            <a:off x="827584" y="1268760"/>
            <a:ext cx="3419138" cy="4658286"/>
            <a:chOff x="4932040" y="1484784"/>
            <a:chExt cx="3672408" cy="5018326"/>
          </a:xfrm>
        </p:grpSpPr>
        <p:grpSp>
          <p:nvGrpSpPr>
            <p:cNvPr id="3" name="Groupe 44"/>
            <p:cNvGrpSpPr/>
            <p:nvPr/>
          </p:nvGrpSpPr>
          <p:grpSpPr>
            <a:xfrm>
              <a:off x="4932040" y="1484784"/>
              <a:ext cx="2403286" cy="5018326"/>
              <a:chOff x="2265769" y="1052736"/>
              <a:chExt cx="2665513" cy="5378366"/>
            </a:xfrm>
          </p:grpSpPr>
          <p:sp>
            <p:nvSpPr>
              <p:cNvPr id="58" name="Rectangle 57"/>
              <p:cNvSpPr/>
              <p:nvPr/>
            </p:nvSpPr>
            <p:spPr>
              <a:xfrm flipV="1">
                <a:off x="2936833" y="4198854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6200000">
                <a:off x="4067186" y="2973960"/>
                <a:ext cx="360040" cy="13681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" name="Groupe 40"/>
              <p:cNvGrpSpPr/>
              <p:nvPr/>
            </p:nvGrpSpPr>
            <p:grpSpPr>
              <a:xfrm>
                <a:off x="2267744" y="1052736"/>
                <a:ext cx="1728192" cy="2232248"/>
                <a:chOff x="2267744" y="2564904"/>
                <a:chExt cx="1728192" cy="2232248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67744" y="2564904"/>
                  <a:ext cx="1728192" cy="8640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938808" y="3429000"/>
                  <a:ext cx="360040" cy="13681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1" name="Ellipse 60"/>
              <p:cNvSpPr/>
              <p:nvPr/>
            </p:nvSpPr>
            <p:spPr>
              <a:xfrm>
                <a:off x="2495643" y="3068960"/>
                <a:ext cx="1224000" cy="12241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Rectangle 61"/>
              <p:cNvSpPr/>
              <p:nvPr/>
            </p:nvSpPr>
            <p:spPr>
              <a:xfrm flipV="1">
                <a:off x="2265769" y="5567006"/>
                <a:ext cx="1728192" cy="8640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5076056" y="1629558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076056" y="587727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7308304" y="3645024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W &gt; 0</a:t>
              </a:r>
              <a:endParaRPr lang="fr-FR" sz="2800" baseline="-25000" dirty="0"/>
            </a:p>
          </p:txBody>
        </p:sp>
        <p:cxnSp>
          <p:nvCxnSpPr>
            <p:cNvPr id="53" name="Connecteur droit avec flèche 52"/>
            <p:cNvCxnSpPr/>
            <p:nvPr/>
          </p:nvCxnSpPr>
          <p:spPr>
            <a:xfrm flipV="1">
              <a:off x="5724128" y="2492896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V="1">
              <a:off x="5724128" y="4725144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rot="5400000" flipH="1">
              <a:off x="6767865" y="3608641"/>
              <a:ext cx="0" cy="576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6084168" y="249289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1 </a:t>
              </a:r>
              <a:r>
                <a:rPr lang="fr-FR" sz="2800" dirty="0" smtClean="0"/>
                <a:t>&lt; 0</a:t>
              </a:r>
              <a:endParaRPr lang="fr-FR" sz="2800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156176" y="4653136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Q</a:t>
              </a:r>
              <a:r>
                <a:rPr lang="fr-FR" sz="2800" baseline="-25000" dirty="0" smtClean="0"/>
                <a:t>2 </a:t>
              </a:r>
              <a:r>
                <a:rPr lang="fr-FR" sz="2800" dirty="0" smtClean="0"/>
                <a:t>&gt; 0</a:t>
              </a:r>
              <a:endParaRPr lang="fr-FR" sz="2800" dirty="0"/>
            </a:p>
          </p:txBody>
        </p:sp>
      </p:grpSp>
      <p:sp>
        <p:nvSpPr>
          <p:cNvPr id="83" name="ZoneTexte 82"/>
          <p:cNvSpPr txBox="1"/>
          <p:nvPr/>
        </p:nvSpPr>
        <p:spPr>
          <a:xfrm>
            <a:off x="-36512" y="609329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Machine frigorifique</a:t>
            </a:r>
            <a:endParaRPr lang="fr-FR" sz="3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940152" y="11247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PAC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46" name="Flèche droite 45"/>
          <p:cNvSpPr/>
          <p:nvPr/>
        </p:nvSpPr>
        <p:spPr>
          <a:xfrm rot="5400000">
            <a:off x="6912260" y="368102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5436096" y="4725144"/>
          <a:ext cx="3455987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4" name="Équation" r:id="rId3" imgW="927000" imgH="431640" progId="Equation.3">
                  <p:embed/>
                </p:oleObj>
              </mc:Choice>
              <mc:Fallback>
                <p:oleObj name="Équation" r:id="rId3" imgW="9270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3455987" cy="14605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5364088" y="2060848"/>
          <a:ext cx="3587750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5" name="Équation" r:id="rId5" imgW="1269720" imgH="393480" progId="Equation.3">
                  <p:embed/>
                </p:oleObj>
              </mc:Choice>
              <mc:Fallback>
                <p:oleObj name="Équation" r:id="rId5" imgW="126972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060848"/>
                        <a:ext cx="3587750" cy="10112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8070" t="2793" r="9640" b="6321"/>
          <a:stretch>
            <a:fillRect/>
          </a:stretch>
        </p:blipFill>
        <p:spPr bwMode="auto">
          <a:xfrm rot="-60000">
            <a:off x="1187624" y="496432"/>
            <a:ext cx="6912768" cy="630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-481704" y="-229760"/>
            <a:ext cx="10153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Diagramme psychrométrique</a:t>
            </a:r>
            <a:r>
              <a:rPr kumimoji="0" lang="fr-FR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764704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15616" y="908720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Zone  de brouillard</a:t>
            </a:r>
            <a:endParaRPr lang="fr-FR" sz="28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915816" y="1340768"/>
            <a:ext cx="1584176" cy="3600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271792" y="4221088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Zone  d’air humide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5364088" y="2708920"/>
            <a:ext cx="2160240" cy="15121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123728" y="4725144"/>
            <a:ext cx="5400600" cy="5040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8070" t="7130" r="9640" b="7320"/>
          <a:stretch>
            <a:fillRect/>
          </a:stretch>
        </p:blipFill>
        <p:spPr bwMode="auto">
          <a:xfrm rot="-60000">
            <a:off x="1382916" y="861668"/>
            <a:ext cx="6912768" cy="593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36104" y="701640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115616" y="-150930"/>
            <a:ext cx="6696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 sur le diagramme psychrométrique </a:t>
            </a:r>
          </a:p>
        </p:txBody>
      </p:sp>
      <p:sp>
        <p:nvSpPr>
          <p:cNvPr id="10" name="Ellipse 9"/>
          <p:cNvSpPr/>
          <p:nvPr/>
        </p:nvSpPr>
        <p:spPr>
          <a:xfrm>
            <a:off x="5220072" y="5733256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2000" y="278092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7380312" y="3645024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4139952" y="4437112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772420">
            <a:off x="2987120" y="1593636"/>
            <a:ext cx="543064" cy="1840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Utilisations du diagramme d’air humide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14700" r="14557" b="6201"/>
          <a:stretch>
            <a:fillRect/>
          </a:stretch>
        </p:blipFill>
        <p:spPr bwMode="auto">
          <a:xfrm>
            <a:off x="187159" y="548680"/>
            <a:ext cx="892134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Flèche droite 25"/>
          <p:cNvSpPr/>
          <p:nvPr/>
        </p:nvSpPr>
        <p:spPr>
          <a:xfrm rot="3393295">
            <a:off x="2901855" y="510325"/>
            <a:ext cx="331059" cy="144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droite 26"/>
          <p:cNvSpPr/>
          <p:nvPr/>
        </p:nvSpPr>
        <p:spPr>
          <a:xfrm rot="9142957">
            <a:off x="1769941" y="1963397"/>
            <a:ext cx="347533" cy="112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 droite 27"/>
          <p:cNvSpPr/>
          <p:nvPr/>
        </p:nvSpPr>
        <p:spPr>
          <a:xfrm>
            <a:off x="251520" y="5805264"/>
            <a:ext cx="360040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e bas 28"/>
          <p:cNvSpPr/>
          <p:nvPr/>
        </p:nvSpPr>
        <p:spPr>
          <a:xfrm rot="19326220">
            <a:off x="115847" y="5032781"/>
            <a:ext cx="219170" cy="452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e bas 29"/>
          <p:cNvSpPr/>
          <p:nvPr/>
        </p:nvSpPr>
        <p:spPr>
          <a:xfrm rot="19326220">
            <a:off x="5703011" y="745452"/>
            <a:ext cx="219170" cy="452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30"/>
          <p:cNvSpPr/>
          <p:nvPr/>
        </p:nvSpPr>
        <p:spPr>
          <a:xfrm rot="12952633">
            <a:off x="8398864" y="5896328"/>
            <a:ext cx="360040" cy="152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5400000">
            <a:off x="8364122" y="860565"/>
            <a:ext cx="504056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7308304" y="4797152"/>
            <a:ext cx="5040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6300192" y="2636912"/>
            <a:ext cx="5040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 vers le bas 38"/>
          <p:cNvSpPr/>
          <p:nvPr/>
        </p:nvSpPr>
        <p:spPr>
          <a:xfrm rot="18935540">
            <a:off x="3925420" y="3000550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5580112" y="1268760"/>
            <a:ext cx="5040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 vers le bas 40"/>
          <p:cNvSpPr/>
          <p:nvPr/>
        </p:nvSpPr>
        <p:spPr>
          <a:xfrm rot="18814257">
            <a:off x="446478" y="4808281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 vers le bas 41"/>
          <p:cNvSpPr/>
          <p:nvPr/>
        </p:nvSpPr>
        <p:spPr>
          <a:xfrm rot="18814257">
            <a:off x="5271014" y="559808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e bas 42"/>
          <p:cNvSpPr/>
          <p:nvPr/>
        </p:nvSpPr>
        <p:spPr>
          <a:xfrm rot="627770">
            <a:off x="8785897" y="708719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bas 43"/>
          <p:cNvSpPr/>
          <p:nvPr/>
        </p:nvSpPr>
        <p:spPr>
          <a:xfrm rot="11782438">
            <a:off x="7508838" y="6186991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vers le bas 44"/>
          <p:cNvSpPr/>
          <p:nvPr/>
        </p:nvSpPr>
        <p:spPr>
          <a:xfrm rot="11470985">
            <a:off x="1011446" y="6254159"/>
            <a:ext cx="216024" cy="4320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à coins arrondis 45"/>
          <p:cNvSpPr/>
          <p:nvPr/>
        </p:nvSpPr>
        <p:spPr>
          <a:xfrm rot="3893191">
            <a:off x="3709156" y="5191194"/>
            <a:ext cx="6480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>
          <a:xfrm rot="3893191">
            <a:off x="5828672" y="5053318"/>
            <a:ext cx="95374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à coins arrondis 47"/>
          <p:cNvSpPr/>
          <p:nvPr/>
        </p:nvSpPr>
        <p:spPr>
          <a:xfrm rot="3893191">
            <a:off x="7860860" y="3906818"/>
            <a:ext cx="6480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6104" y="701640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115616" y="-150930"/>
            <a:ext cx="6696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 sur le diagramme psychrométrique </a:t>
            </a:r>
          </a:p>
        </p:txBody>
      </p:sp>
      <p:grpSp>
        <p:nvGrpSpPr>
          <p:cNvPr id="2" name="Groupe 10"/>
          <p:cNvGrpSpPr/>
          <p:nvPr/>
        </p:nvGrpSpPr>
        <p:grpSpPr>
          <a:xfrm>
            <a:off x="5652120" y="1124744"/>
            <a:ext cx="3096344" cy="3081098"/>
            <a:chOff x="1382916" y="861669"/>
            <a:chExt cx="6912768" cy="5936463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070" t="7130" r="9640" b="7320"/>
            <a:stretch>
              <a:fillRect/>
            </a:stretch>
          </p:blipFill>
          <p:spPr bwMode="auto">
            <a:xfrm rot="21540000">
              <a:off x="1382916" y="861669"/>
              <a:ext cx="6912768" cy="5936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Ellipse 17"/>
            <p:cNvSpPr/>
            <p:nvPr/>
          </p:nvSpPr>
          <p:spPr>
            <a:xfrm rot="1772420">
              <a:off x="2987120" y="1593636"/>
              <a:ext cx="543064" cy="18404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619672" y="1340768"/>
            <a:ext cx="2483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 </a:t>
            </a:r>
          </a:p>
          <a:p>
            <a:pPr algn="ctr"/>
            <a:r>
              <a:rPr lang="fr-FR" sz="2800" dirty="0" smtClean="0"/>
              <a:t>= transformation </a:t>
            </a:r>
            <a:r>
              <a:rPr lang="fr-FR" sz="2800" dirty="0" err="1" smtClean="0">
                <a:solidFill>
                  <a:srgbClr val="FF0000"/>
                </a:solidFill>
              </a:rPr>
              <a:t>isenthalpe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Flèche vers le bas 16"/>
          <p:cNvSpPr/>
          <p:nvPr/>
        </p:nvSpPr>
        <p:spPr>
          <a:xfrm>
            <a:off x="2843808" y="3284984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51520" y="3822694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 chaleur cédée par l’air chaud = Q de chaleur  absorbée par le solide pour l’évaporation de l’eau</a:t>
            </a:r>
          </a:p>
        </p:txBody>
      </p:sp>
      <p:sp>
        <p:nvSpPr>
          <p:cNvPr id="22" name="Flèche vers le bas 21"/>
          <p:cNvSpPr/>
          <p:nvPr/>
        </p:nvSpPr>
        <p:spPr>
          <a:xfrm>
            <a:off x="2915816" y="5301208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5994931" y="4365104"/>
            <a:ext cx="2741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0000"/>
                </a:solidFill>
              </a:rPr>
              <a:t>Variation d’enthalpie du système (air; solide)  = 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9512" y="594822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On se </a:t>
            </a:r>
            <a:r>
              <a:rPr lang="fr-FR" sz="2800" dirty="0" smtClean="0">
                <a:solidFill>
                  <a:srgbClr val="FF0000"/>
                </a:solidFill>
              </a:rPr>
              <a:t>déplace</a:t>
            </a:r>
            <a:r>
              <a:rPr lang="fr-FR" sz="2800" dirty="0" smtClean="0"/>
              <a:t> sur une </a:t>
            </a:r>
            <a:r>
              <a:rPr lang="fr-FR" sz="2800" dirty="0" err="1" smtClean="0">
                <a:solidFill>
                  <a:srgbClr val="FF0000"/>
                </a:solidFill>
              </a:rPr>
              <a:t>isenthalpe</a:t>
            </a:r>
            <a:r>
              <a:rPr lang="fr-FR" sz="2800" dirty="0" smtClean="0"/>
              <a:t> dans le </a:t>
            </a:r>
            <a:r>
              <a:rPr lang="fr-FR" sz="2800" dirty="0" smtClean="0">
                <a:solidFill>
                  <a:srgbClr val="FF0000"/>
                </a:solidFill>
              </a:rPr>
              <a:t>diagramme</a:t>
            </a:r>
            <a:r>
              <a:rPr lang="fr-FR" sz="2800" dirty="0" smtClean="0"/>
              <a:t>!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5499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14700" r="14557" b="6201"/>
          <a:stretch>
            <a:fillRect/>
          </a:stretch>
        </p:blipFill>
        <p:spPr bwMode="auto">
          <a:xfrm>
            <a:off x="187159" y="548680"/>
            <a:ext cx="892134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5004048" y="450912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3059832" y="4565226"/>
            <a:ext cx="5472608" cy="15902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699329" y="3494156"/>
            <a:ext cx="5544616" cy="252028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818260" y="3993844"/>
            <a:ext cx="1308007" cy="607633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rot="60000">
            <a:off x="3802848" y="4005541"/>
            <a:ext cx="104250" cy="1727715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428318" y="42526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Refroidissement ou chauffage ISOBARE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 rot="1511482">
            <a:off x="1876424" y="33083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Séchage ISENTHALPE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/>
          <a:srcRect l="16537" t="14700" r="14557" b="6201"/>
          <a:stretch>
            <a:fillRect/>
          </a:stretch>
        </p:blipFill>
        <p:spPr bwMode="auto">
          <a:xfrm>
            <a:off x="187159" y="548680"/>
            <a:ext cx="892134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/>
          <p:nvPr/>
        </p:nvSpPr>
        <p:spPr>
          <a:xfrm>
            <a:off x="4488116" y="463243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810346" y="4636244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2170336" y="3604766"/>
            <a:ext cx="5760640" cy="259228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570716" y="4686438"/>
            <a:ext cx="3936324" cy="38706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27984" y="4797152"/>
            <a:ext cx="2880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Ellipse 21"/>
          <p:cNvSpPr/>
          <p:nvPr/>
        </p:nvSpPr>
        <p:spPr>
          <a:xfrm>
            <a:off x="6948264" y="4653136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876380" y="4797152"/>
            <a:ext cx="28803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2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2322736" y="2605286"/>
            <a:ext cx="6641752" cy="298395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3553346" y="4221088"/>
            <a:ext cx="4966394" cy="3600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60000">
            <a:off x="8597784" y="4233785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4355976" y="3501008"/>
            <a:ext cx="4176464" cy="29650"/>
          </a:xfrm>
          <a:prstGeom prst="line">
            <a:avLst/>
          </a:prstGeom>
          <a:ln w="1905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8676456" y="3501008"/>
            <a:ext cx="1" cy="12599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4596116" y="4680088"/>
            <a:ext cx="2352148" cy="38706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2987824" y="3284984"/>
            <a:ext cx="864096" cy="72008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396630" y="3469258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Symbol"/>
              </a:rPr>
              <a:t>h</a:t>
            </a:r>
            <a:endParaRPr lang="fr-FR" sz="2000" dirty="0"/>
          </a:p>
        </p:txBody>
      </p:sp>
      <p:cxnSp>
        <p:nvCxnSpPr>
          <p:cNvPr id="47" name="Connecteur droit avec flèche 46"/>
          <p:cNvCxnSpPr>
            <a:endCxn id="6" idx="6"/>
          </p:cNvCxnSpPr>
          <p:nvPr/>
        </p:nvCxnSpPr>
        <p:spPr>
          <a:xfrm flipH="1" flipV="1">
            <a:off x="2918346" y="4690244"/>
            <a:ext cx="1581646" cy="9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2195736" y="494116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/>
          <p:cNvCxnSpPr/>
          <p:nvPr/>
        </p:nvCxnSpPr>
        <p:spPr>
          <a:xfrm>
            <a:off x="1187624" y="4509120"/>
            <a:ext cx="5760640" cy="25922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-180000" flipH="1">
            <a:off x="1570614" y="3818901"/>
            <a:ext cx="1164890" cy="90752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146678" y="410693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2326035" y="5004643"/>
            <a:ext cx="3254077" cy="85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2297445" y="4725144"/>
            <a:ext cx="483880" cy="2318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2483768" y="3608065"/>
            <a:ext cx="5760640" cy="25922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5553645" y="493151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39"/>
          <p:cNvCxnSpPr/>
          <p:nvPr/>
        </p:nvCxnSpPr>
        <p:spPr>
          <a:xfrm>
            <a:off x="5580464" y="4977176"/>
            <a:ext cx="2916000" cy="3600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3656466" y="4126963"/>
            <a:ext cx="4860000" cy="36000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rot="60000">
            <a:off x="8427686" y="4117266"/>
            <a:ext cx="1" cy="9360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22" grpId="0" animBg="1"/>
      <p:bldP spid="43" grpId="0"/>
      <p:bldP spid="49" grpId="0" animBg="1"/>
      <p:bldP spid="27" grpId="0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Diagramme de l’air humide vierge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14700" r="14557" b="6201"/>
          <a:stretch>
            <a:fillRect/>
          </a:stretch>
        </p:blipFill>
        <p:spPr bwMode="auto">
          <a:xfrm>
            <a:off x="187159" y="548680"/>
            <a:ext cx="892134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 l="8070" t="7130" r="9640" b="7320"/>
          <a:stretch>
            <a:fillRect/>
          </a:stretch>
        </p:blipFill>
        <p:spPr bwMode="auto">
          <a:xfrm rot="-60000">
            <a:off x="1382916" y="861668"/>
            <a:ext cx="6912768" cy="593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936104" y="701640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115616" y="-150930"/>
            <a:ext cx="6696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 sur le diagramme psychrométrique </a:t>
            </a:r>
          </a:p>
        </p:txBody>
      </p:sp>
      <p:sp>
        <p:nvSpPr>
          <p:cNvPr id="10" name="Ellipse 9"/>
          <p:cNvSpPr/>
          <p:nvPr/>
        </p:nvSpPr>
        <p:spPr>
          <a:xfrm>
            <a:off x="5220072" y="5733256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2000" y="278092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7380312" y="3645024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4139952" y="4437112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772420">
            <a:off x="2987120" y="1593636"/>
            <a:ext cx="543064" cy="1840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3064" y="1412776"/>
            <a:ext cx="2483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 </a:t>
            </a:r>
          </a:p>
          <a:p>
            <a:pPr algn="ctr"/>
            <a:r>
              <a:rPr lang="fr-FR" sz="2800" dirty="0" smtClean="0"/>
              <a:t>= transformation </a:t>
            </a:r>
            <a:r>
              <a:rPr lang="fr-FR" sz="2800" dirty="0" err="1" smtClean="0"/>
              <a:t>isenthalpe</a:t>
            </a:r>
            <a:r>
              <a:rPr lang="fr-FR" sz="28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251520" y="836712"/>
            <a:ext cx="5616624" cy="5830726"/>
            <a:chOff x="251520" y="836712"/>
            <a:chExt cx="5616624" cy="583072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836" t="13781" r="45764" b="12392"/>
            <a:stretch>
              <a:fillRect/>
            </a:stretch>
          </p:blipFill>
          <p:spPr bwMode="auto">
            <a:xfrm>
              <a:off x="251520" y="841580"/>
              <a:ext cx="5256584" cy="54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2339752" y="2419406"/>
              <a:ext cx="64807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123728" y="4939686"/>
              <a:ext cx="64807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T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79912" y="836712"/>
              <a:ext cx="20882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" name="Groupe 16"/>
            <p:cNvGrpSpPr/>
            <p:nvPr/>
          </p:nvGrpSpPr>
          <p:grpSpPr>
            <a:xfrm>
              <a:off x="2339752" y="3787558"/>
              <a:ext cx="648072" cy="1015663"/>
              <a:chOff x="2339752" y="4149080"/>
              <a:chExt cx="648072" cy="1015663"/>
            </a:xfrm>
          </p:grpSpPr>
          <p:sp>
            <p:nvSpPr>
              <p:cNvPr id="15" name="ZoneTexte 14"/>
              <p:cNvSpPr txBox="1"/>
              <p:nvPr/>
            </p:nvSpPr>
            <p:spPr>
              <a:xfrm>
                <a:off x="2411760" y="4149080"/>
                <a:ext cx="43204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6000" dirty="0" smtClean="0"/>
                  <a:t>+</a:t>
                </a:r>
                <a:endParaRPr lang="fr-FR" sz="6000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2339752" y="4509120"/>
                <a:ext cx="648072" cy="36004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4630992" y="5227718"/>
              <a:ext cx="4320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b="1" dirty="0" smtClean="0"/>
                <a:t>1</a:t>
              </a:r>
              <a:endParaRPr lang="fr-FR" sz="3200" b="1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619672" y="4651654"/>
              <a:ext cx="4320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b="1" dirty="0" smtClean="0"/>
                <a:t>4</a:t>
              </a:r>
              <a:endParaRPr lang="fr-FR" sz="3200" b="1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55576" y="1339286"/>
              <a:ext cx="4320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b="1" dirty="0" smtClean="0"/>
                <a:t>3</a:t>
              </a:r>
              <a:endParaRPr lang="fr-FR" sz="3200" b="1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987824" y="2779446"/>
              <a:ext cx="4320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3200" b="1" dirty="0" smtClean="0"/>
                <a:t>2</a:t>
              </a:r>
              <a:endParaRPr lang="fr-FR" sz="3200" b="1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897071" y="1384241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Q</a:t>
              </a:r>
              <a:r>
                <a:rPr lang="fr-FR" sz="3200" baseline="-25000" dirty="0" smtClean="0"/>
                <a:t>1</a:t>
              </a:r>
              <a:endParaRPr lang="fr-FR" sz="3200" baseline="-25000" dirty="0"/>
            </a:p>
          </p:txBody>
        </p:sp>
        <p:sp>
          <p:nvSpPr>
            <p:cNvPr id="23" name="Flèche vers le bas 22"/>
            <p:cNvSpPr/>
            <p:nvPr/>
          </p:nvSpPr>
          <p:spPr>
            <a:xfrm rot="10800000">
              <a:off x="3779912" y="5519655"/>
              <a:ext cx="216024" cy="6480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625263" y="6082663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Q</a:t>
              </a:r>
              <a:r>
                <a:rPr lang="fr-FR" sz="3200" baseline="-25000" dirty="0" smtClean="0"/>
                <a:t>2</a:t>
              </a:r>
              <a:endParaRPr lang="fr-FR" sz="3200" baseline="-250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19672" y="2131374"/>
              <a:ext cx="172819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lèche vers le bas 20"/>
            <p:cNvSpPr/>
            <p:nvPr/>
          </p:nvSpPr>
          <p:spPr>
            <a:xfrm rot="10800000">
              <a:off x="2051720" y="1915350"/>
              <a:ext cx="216024" cy="6480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01029" y="3931574"/>
              <a:ext cx="201622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lèche vers le bas 24"/>
            <p:cNvSpPr/>
            <p:nvPr/>
          </p:nvSpPr>
          <p:spPr>
            <a:xfrm rot="5400000">
              <a:off x="3563888" y="3571534"/>
              <a:ext cx="216024" cy="64807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067944" y="3571534"/>
              <a:ext cx="57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/>
                <a:t>W</a:t>
              </a:r>
              <a:endParaRPr lang="fr-FR" sz="3200" baseline="-25000" dirty="0"/>
            </a:p>
          </p:txBody>
        </p:sp>
        <p:sp>
          <p:nvSpPr>
            <p:cNvPr id="27" name="Rectangle 26"/>
            <p:cNvSpPr/>
            <p:nvPr/>
          </p:nvSpPr>
          <p:spPr>
            <a:xfrm rot="2612925">
              <a:off x="3672801" y="4803398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 rot="2612925">
              <a:off x="3595743" y="4935484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 rot="2323164">
              <a:off x="1672525" y="2796452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 rot="2192409">
              <a:off x="1802825" y="2714636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 rot="3885434">
              <a:off x="1705133" y="4096788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/>
          </p:nvSpPr>
          <p:spPr>
            <a:xfrm rot="3885434">
              <a:off x="1628075" y="4228874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 rot="1290672">
              <a:off x="3154608" y="5289141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 rot="1159917">
              <a:off x="3284908" y="5207325"/>
              <a:ext cx="504056" cy="72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 flipH="1" flipV="1">
              <a:off x="3360564" y="4293096"/>
              <a:ext cx="216024" cy="288032"/>
            </a:xfrm>
            <a:prstGeom prst="straightConnector1">
              <a:avLst/>
            </a:prstGeom>
            <a:ln w="53975">
              <a:solidFill>
                <a:srgbClr val="DC2A9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H="1" flipV="1">
              <a:off x="1835696" y="2708920"/>
              <a:ext cx="360040" cy="216024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1835696" y="4077072"/>
              <a:ext cx="153936" cy="287857"/>
            </a:xfrm>
            <a:prstGeom prst="straightConnector1">
              <a:avLst/>
            </a:prstGeom>
            <a:ln w="539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rot="360000">
              <a:off x="3059832" y="5157192"/>
              <a:ext cx="432048" cy="144016"/>
            </a:xfrm>
            <a:prstGeom prst="straightConnector1">
              <a:avLst/>
            </a:prstGeom>
            <a:ln w="539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itre 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noProof="0" dirty="0" smtClean="0">
                <a:latin typeface="+mj-lt"/>
                <a:ea typeface="+mj-ea"/>
                <a:cs typeface="+mj-cs"/>
              </a:rPr>
              <a:t>Le froid mécanique: cycle de CARNOT</a:t>
            </a:r>
            <a:endParaRPr kumimoji="0" lang="fr-F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644008" y="1556792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Pour une machine frigorifique : </a:t>
            </a:r>
          </a:p>
          <a:p>
            <a:pPr algn="ctr"/>
            <a:r>
              <a:rPr lang="fr-FR" sz="3200" dirty="0" smtClean="0">
                <a:solidFill>
                  <a:srgbClr val="FF0000"/>
                </a:solidFill>
              </a:rPr>
              <a:t>Réfrigérateur</a:t>
            </a:r>
            <a:r>
              <a:rPr lang="fr-FR" sz="3200" dirty="0" smtClean="0"/>
              <a:t>  ou PAC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6104" y="701640"/>
            <a:ext cx="19442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115616" y="-150930"/>
            <a:ext cx="6696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Caractéristiques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l’air humide sur le diagramme psychrométrique </a:t>
            </a:r>
          </a:p>
        </p:txBody>
      </p:sp>
      <p:grpSp>
        <p:nvGrpSpPr>
          <p:cNvPr id="2" name="Groupe 10"/>
          <p:cNvGrpSpPr/>
          <p:nvPr/>
        </p:nvGrpSpPr>
        <p:grpSpPr>
          <a:xfrm>
            <a:off x="5652120" y="1124744"/>
            <a:ext cx="3096344" cy="3081098"/>
            <a:chOff x="1382916" y="861669"/>
            <a:chExt cx="6912768" cy="5936463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070" t="7130" r="9640" b="7320"/>
            <a:stretch>
              <a:fillRect/>
            </a:stretch>
          </p:blipFill>
          <p:spPr bwMode="auto">
            <a:xfrm rot="21540000">
              <a:off x="1382916" y="861669"/>
              <a:ext cx="6912768" cy="5936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Ellipse 17"/>
            <p:cNvSpPr/>
            <p:nvPr/>
          </p:nvSpPr>
          <p:spPr>
            <a:xfrm rot="1772420">
              <a:off x="2987120" y="1593636"/>
              <a:ext cx="543064" cy="18404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1619672" y="1340768"/>
            <a:ext cx="2483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Séchage  </a:t>
            </a:r>
          </a:p>
          <a:p>
            <a:pPr algn="ctr"/>
            <a:r>
              <a:rPr lang="fr-FR" sz="2800" dirty="0" smtClean="0"/>
              <a:t>= transformation </a:t>
            </a:r>
            <a:r>
              <a:rPr lang="fr-FR" sz="2800" dirty="0" err="1" smtClean="0">
                <a:solidFill>
                  <a:srgbClr val="FF0000"/>
                </a:solidFill>
              </a:rPr>
              <a:t>isenthalpe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Flèche vers le bas 16"/>
          <p:cNvSpPr/>
          <p:nvPr/>
        </p:nvSpPr>
        <p:spPr>
          <a:xfrm>
            <a:off x="2843808" y="3284984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51520" y="3822694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 chaleur cédée par l’air chaud = Q de chaleur  absorbée par le solide pour l’évaporation de l’eau</a:t>
            </a:r>
          </a:p>
        </p:txBody>
      </p:sp>
      <p:sp>
        <p:nvSpPr>
          <p:cNvPr id="22" name="Flèche vers le bas 21"/>
          <p:cNvSpPr/>
          <p:nvPr/>
        </p:nvSpPr>
        <p:spPr>
          <a:xfrm>
            <a:off x="2915816" y="5301208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5994931" y="4365104"/>
            <a:ext cx="2741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0000"/>
                </a:solidFill>
              </a:rPr>
              <a:t>Variation d’enthalpie du système (air; solide)  = 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9512" y="594822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On se </a:t>
            </a:r>
            <a:r>
              <a:rPr lang="fr-FR" sz="2800" dirty="0" smtClean="0">
                <a:solidFill>
                  <a:srgbClr val="FF0000"/>
                </a:solidFill>
              </a:rPr>
              <a:t>déplace</a:t>
            </a:r>
            <a:r>
              <a:rPr lang="fr-FR" sz="2800" dirty="0" smtClean="0"/>
              <a:t> sur une </a:t>
            </a:r>
            <a:r>
              <a:rPr lang="fr-FR" sz="2800" dirty="0" err="1" smtClean="0">
                <a:solidFill>
                  <a:srgbClr val="FF0000"/>
                </a:solidFill>
              </a:rPr>
              <a:t>isenthalpe</a:t>
            </a:r>
            <a:r>
              <a:rPr lang="fr-FR" sz="2800" dirty="0" smtClean="0"/>
              <a:t> dans le </a:t>
            </a:r>
            <a:r>
              <a:rPr lang="fr-FR" sz="2800" dirty="0" smtClean="0">
                <a:solidFill>
                  <a:srgbClr val="FF0000"/>
                </a:solidFill>
              </a:rPr>
              <a:t>diagramme</a:t>
            </a:r>
            <a:r>
              <a:rPr lang="fr-FR" sz="2800" dirty="0" smtClean="0"/>
              <a:t>!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23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15616" y="4462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Les degrés de liberté de l’eau</a:t>
            </a:r>
            <a:endParaRPr lang="fr-FR" sz="3600" dirty="0"/>
          </a:p>
        </p:txBody>
      </p:sp>
      <p:pic>
        <p:nvPicPr>
          <p:cNvPr id="9" name="Picture 6" descr="disponibilité de l'eau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9552" y="764704"/>
            <a:ext cx="8136904" cy="478948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9512" y="587727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 niveau de disponibilité de l’eau n’est pas unique</a:t>
            </a:r>
            <a:endParaRPr lang="fr-FR" sz="3200" dirty="0"/>
          </a:p>
        </p:txBody>
      </p:sp>
      <p:sp>
        <p:nvSpPr>
          <p:cNvPr id="6" name="Rectangle 5"/>
          <p:cNvSpPr/>
          <p:nvPr/>
        </p:nvSpPr>
        <p:spPr>
          <a:xfrm>
            <a:off x="7020272" y="692696"/>
            <a:ext cx="1800200" cy="410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"/>
          <p:cNvGrpSpPr/>
          <p:nvPr/>
        </p:nvGrpSpPr>
        <p:grpSpPr>
          <a:xfrm>
            <a:off x="131638" y="1556792"/>
            <a:ext cx="8832850" cy="4846637"/>
            <a:chOff x="251751" y="1557338"/>
            <a:chExt cx="8832850" cy="4846637"/>
          </a:xfrm>
        </p:grpSpPr>
        <p:grpSp>
          <p:nvGrpSpPr>
            <p:cNvPr id="3" name="Group 82"/>
            <p:cNvGrpSpPr>
              <a:grpSpLocks/>
            </p:cNvGrpSpPr>
            <p:nvPr/>
          </p:nvGrpSpPr>
          <p:grpSpPr bwMode="auto">
            <a:xfrm>
              <a:off x="251751" y="1557338"/>
              <a:ext cx="8832850" cy="4846637"/>
              <a:chOff x="127" y="960"/>
              <a:chExt cx="5136" cy="3053"/>
            </a:xfrm>
          </p:grpSpPr>
          <p:sp>
            <p:nvSpPr>
              <p:cNvPr id="7" name="Rectangle 79"/>
              <p:cNvSpPr>
                <a:spLocks noChangeArrowheads="1"/>
              </p:cNvSpPr>
              <p:nvPr/>
            </p:nvSpPr>
            <p:spPr bwMode="auto">
              <a:xfrm>
                <a:off x="127" y="960"/>
                <a:ext cx="5136" cy="302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 Box 17"/>
              <p:cNvSpPr txBox="1">
                <a:spLocks noChangeArrowheads="1"/>
              </p:cNvSpPr>
              <p:nvPr/>
            </p:nvSpPr>
            <p:spPr bwMode="auto">
              <a:xfrm>
                <a:off x="2112" y="3648"/>
                <a:ext cx="2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None/>
                </a:pPr>
                <a:r>
                  <a:rPr lang="fr-FR" sz="1800">
                    <a:solidFill>
                      <a:schemeClr val="tx1"/>
                    </a:solidFill>
                  </a:rPr>
                  <a:t>0,2</a:t>
                </a:r>
              </a:p>
            </p:txBody>
          </p:sp>
          <p:sp>
            <p:nvSpPr>
              <p:cNvPr id="9" name="Text Box 21"/>
              <p:cNvSpPr txBox="1">
                <a:spLocks noChangeArrowheads="1"/>
              </p:cNvSpPr>
              <p:nvPr/>
            </p:nvSpPr>
            <p:spPr bwMode="auto">
              <a:xfrm>
                <a:off x="3504" y="3648"/>
                <a:ext cx="2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None/>
                </a:pPr>
                <a:r>
                  <a:rPr lang="fr-FR" sz="1800">
                    <a:solidFill>
                      <a:schemeClr val="tx1"/>
                    </a:solidFill>
                  </a:rPr>
                  <a:t>0,6</a:t>
                </a:r>
              </a:p>
            </p:txBody>
          </p:sp>
          <p:sp>
            <p:nvSpPr>
              <p:cNvPr id="10" name="Text Box 25"/>
              <p:cNvSpPr txBox="1">
                <a:spLocks noChangeArrowheads="1"/>
              </p:cNvSpPr>
              <p:nvPr/>
            </p:nvSpPr>
            <p:spPr bwMode="auto">
              <a:xfrm>
                <a:off x="4272" y="3600"/>
                <a:ext cx="18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None/>
                </a:pPr>
                <a:r>
                  <a:rPr lang="fr-FR" sz="180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1" name="Text Box 26"/>
              <p:cNvSpPr txBox="1">
                <a:spLocks noChangeArrowheads="1"/>
              </p:cNvSpPr>
              <p:nvPr/>
            </p:nvSpPr>
            <p:spPr bwMode="auto">
              <a:xfrm>
                <a:off x="4752" y="3648"/>
                <a:ext cx="225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buFontTx/>
                  <a:buNone/>
                </a:pPr>
                <a:r>
                  <a:rPr lang="fr-FR" sz="1600" b="1" dirty="0" err="1">
                    <a:solidFill>
                      <a:schemeClr val="tx1"/>
                    </a:solidFill>
                  </a:rPr>
                  <a:t>a</a:t>
                </a:r>
                <a:r>
                  <a:rPr lang="fr-FR" sz="1600" b="1" baseline="-25000" dirty="0" err="1" smtClean="0">
                    <a:solidFill>
                      <a:schemeClr val="tx1"/>
                    </a:solidFill>
                  </a:rPr>
                  <a:t>w</a:t>
                </a:r>
                <a:endParaRPr lang="fr-FR" sz="16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eeform 46"/>
              <p:cNvSpPr>
                <a:spLocks/>
              </p:cNvSpPr>
              <p:nvPr/>
            </p:nvSpPr>
            <p:spPr bwMode="auto">
              <a:xfrm>
                <a:off x="1680" y="1536"/>
                <a:ext cx="2552" cy="2064"/>
              </a:xfrm>
              <a:custGeom>
                <a:avLst/>
                <a:gdLst>
                  <a:gd name="T0" fmla="*/ 2544 w 2552"/>
                  <a:gd name="T1" fmla="*/ 0 h 2064"/>
                  <a:gd name="T2" fmla="*/ 2544 w 2552"/>
                  <a:gd name="T3" fmla="*/ 336 h 2064"/>
                  <a:gd name="T4" fmla="*/ 2514 w 2552"/>
                  <a:gd name="T5" fmla="*/ 602 h 2064"/>
                  <a:gd name="T6" fmla="*/ 2395 w 2552"/>
                  <a:gd name="T7" fmla="*/ 831 h 2064"/>
                  <a:gd name="T8" fmla="*/ 2196 w 2552"/>
                  <a:gd name="T9" fmla="*/ 1049 h 2064"/>
                  <a:gd name="T10" fmla="*/ 1872 w 2552"/>
                  <a:gd name="T11" fmla="*/ 1200 h 2064"/>
                  <a:gd name="T12" fmla="*/ 624 w 2552"/>
                  <a:gd name="T13" fmla="*/ 1536 h 2064"/>
                  <a:gd name="T14" fmla="*/ 429 w 2552"/>
                  <a:gd name="T15" fmla="*/ 1606 h 2064"/>
                  <a:gd name="T16" fmla="*/ 288 w 2552"/>
                  <a:gd name="T17" fmla="*/ 1680 h 2064"/>
                  <a:gd name="T18" fmla="*/ 144 w 2552"/>
                  <a:gd name="T19" fmla="*/ 1824 h 2064"/>
                  <a:gd name="T20" fmla="*/ 48 w 2552"/>
                  <a:gd name="T21" fmla="*/ 1968 h 2064"/>
                  <a:gd name="T22" fmla="*/ 0 w 2552"/>
                  <a:gd name="T23" fmla="*/ 2064 h 206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552"/>
                  <a:gd name="T37" fmla="*/ 0 h 2064"/>
                  <a:gd name="T38" fmla="*/ 2552 w 2552"/>
                  <a:gd name="T39" fmla="*/ 2064 h 206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552" h="2064">
                    <a:moveTo>
                      <a:pt x="2544" y="0"/>
                    </a:moveTo>
                    <a:cubicBezTo>
                      <a:pt x="2552" y="112"/>
                      <a:pt x="2549" y="236"/>
                      <a:pt x="2544" y="336"/>
                    </a:cubicBezTo>
                    <a:cubicBezTo>
                      <a:pt x="2539" y="436"/>
                      <a:pt x="2539" y="520"/>
                      <a:pt x="2514" y="602"/>
                    </a:cubicBezTo>
                    <a:cubicBezTo>
                      <a:pt x="2489" y="684"/>
                      <a:pt x="2448" y="757"/>
                      <a:pt x="2395" y="831"/>
                    </a:cubicBezTo>
                    <a:cubicBezTo>
                      <a:pt x="2342" y="905"/>
                      <a:pt x="2283" y="988"/>
                      <a:pt x="2196" y="1049"/>
                    </a:cubicBezTo>
                    <a:cubicBezTo>
                      <a:pt x="2109" y="1110"/>
                      <a:pt x="2134" y="1119"/>
                      <a:pt x="1872" y="1200"/>
                    </a:cubicBezTo>
                    <a:cubicBezTo>
                      <a:pt x="1610" y="1281"/>
                      <a:pt x="864" y="1468"/>
                      <a:pt x="624" y="1536"/>
                    </a:cubicBezTo>
                    <a:cubicBezTo>
                      <a:pt x="384" y="1604"/>
                      <a:pt x="485" y="1582"/>
                      <a:pt x="429" y="1606"/>
                    </a:cubicBezTo>
                    <a:cubicBezTo>
                      <a:pt x="373" y="1630"/>
                      <a:pt x="335" y="1644"/>
                      <a:pt x="288" y="1680"/>
                    </a:cubicBezTo>
                    <a:cubicBezTo>
                      <a:pt x="241" y="1716"/>
                      <a:pt x="184" y="1776"/>
                      <a:pt x="144" y="1824"/>
                    </a:cubicBezTo>
                    <a:cubicBezTo>
                      <a:pt x="104" y="1872"/>
                      <a:pt x="72" y="1928"/>
                      <a:pt x="48" y="1968"/>
                    </a:cubicBezTo>
                    <a:cubicBezTo>
                      <a:pt x="24" y="2008"/>
                      <a:pt x="12" y="2036"/>
                      <a:pt x="0" y="2064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Line 47"/>
              <p:cNvSpPr>
                <a:spLocks noChangeShapeType="1"/>
              </p:cNvSpPr>
              <p:nvPr/>
            </p:nvSpPr>
            <p:spPr bwMode="auto">
              <a:xfrm flipV="1">
                <a:off x="2160" y="2496"/>
                <a:ext cx="230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Line 48"/>
              <p:cNvSpPr>
                <a:spLocks noChangeShapeType="1"/>
              </p:cNvSpPr>
              <p:nvPr/>
            </p:nvSpPr>
            <p:spPr bwMode="auto">
              <a:xfrm>
                <a:off x="2256" y="120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Line 49"/>
              <p:cNvSpPr>
                <a:spLocks noChangeShapeType="1"/>
              </p:cNvSpPr>
              <p:nvPr/>
            </p:nvSpPr>
            <p:spPr bwMode="auto">
              <a:xfrm flipH="1">
                <a:off x="1680" y="3600"/>
                <a:ext cx="34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Line 50"/>
              <p:cNvSpPr>
                <a:spLocks noChangeShapeType="1"/>
              </p:cNvSpPr>
              <p:nvPr/>
            </p:nvSpPr>
            <p:spPr bwMode="auto">
              <a:xfrm rot="16200000" flipH="1">
                <a:off x="552" y="2472"/>
                <a:ext cx="22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Line 53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Line 55"/>
              <p:cNvSpPr>
                <a:spLocks noChangeShapeType="1"/>
              </p:cNvSpPr>
              <p:nvPr/>
            </p:nvSpPr>
            <p:spPr bwMode="auto">
              <a:xfrm>
                <a:off x="4224" y="1248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Line 56"/>
              <p:cNvSpPr>
                <a:spLocks noChangeShapeType="1"/>
              </p:cNvSpPr>
              <p:nvPr/>
            </p:nvSpPr>
            <p:spPr bwMode="auto">
              <a:xfrm>
                <a:off x="4368" y="1200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 Box 57"/>
              <p:cNvSpPr txBox="1">
                <a:spLocks noChangeArrowheads="1"/>
              </p:cNvSpPr>
              <p:nvPr/>
            </p:nvSpPr>
            <p:spPr bwMode="auto">
              <a:xfrm>
                <a:off x="705" y="1152"/>
                <a:ext cx="971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buFontTx/>
                  <a:buNone/>
                </a:pPr>
                <a:r>
                  <a:rPr lang="fr-FR" sz="1800" b="1">
                    <a:solidFill>
                      <a:schemeClr val="tx1"/>
                    </a:solidFill>
                  </a:rPr>
                  <a:t>W</a:t>
                </a:r>
              </a:p>
              <a:p>
                <a:pPr algn="r">
                  <a:buFontTx/>
                  <a:buNone/>
                </a:pPr>
                <a:r>
                  <a:rPr lang="fr-FR" sz="1800">
                    <a:solidFill>
                      <a:schemeClr val="tx1"/>
                    </a:solidFill>
                  </a:rPr>
                  <a:t>Teneur en eau</a:t>
                </a:r>
              </a:p>
            </p:txBody>
          </p:sp>
          <p:grpSp>
            <p:nvGrpSpPr>
              <p:cNvPr id="4" name="Group 69"/>
              <p:cNvGrpSpPr>
                <a:grpSpLocks/>
              </p:cNvGrpSpPr>
              <p:nvPr/>
            </p:nvGrpSpPr>
            <p:grpSpPr bwMode="auto">
              <a:xfrm>
                <a:off x="3768" y="2120"/>
                <a:ext cx="456" cy="564"/>
                <a:chOff x="3768" y="2120"/>
                <a:chExt cx="456" cy="564"/>
              </a:xfrm>
            </p:grpSpPr>
            <p:sp>
              <p:nvSpPr>
                <p:cNvPr id="27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768" y="2638"/>
                  <a:ext cx="34" cy="4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8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860" y="2208"/>
                  <a:ext cx="364" cy="45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916" y="2256"/>
                  <a:ext cx="308" cy="3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3970" y="2304"/>
                  <a:ext cx="254" cy="3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4078" y="2400"/>
                  <a:ext cx="146" cy="20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2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26" y="2352"/>
                  <a:ext cx="198" cy="2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3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4128" y="2448"/>
                  <a:ext cx="96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4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4144" y="2164"/>
                  <a:ext cx="7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5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4184" y="2120"/>
                  <a:ext cx="4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6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3806" y="2584"/>
                  <a:ext cx="7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7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4172" y="2504"/>
                  <a:ext cx="50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22" name="AutoShape 71"/>
              <p:cNvSpPr>
                <a:spLocks/>
              </p:cNvSpPr>
              <p:nvPr/>
            </p:nvSpPr>
            <p:spPr bwMode="auto">
              <a:xfrm>
                <a:off x="4512" y="1536"/>
                <a:ext cx="720" cy="528"/>
              </a:xfrm>
              <a:prstGeom prst="borderCallout1">
                <a:avLst>
                  <a:gd name="adj1" fmla="val 13634"/>
                  <a:gd name="adj2" fmla="val -6667"/>
                  <a:gd name="adj3" fmla="val 180870"/>
                  <a:gd name="adj4" fmla="val -58472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pPr algn="ctr">
                  <a:buFontTx/>
                  <a:buNone/>
                </a:pPr>
                <a:r>
                  <a:rPr lang="fr-FR" b="1">
                    <a:solidFill>
                      <a:schemeClr val="tx1"/>
                    </a:solidFill>
                  </a:rPr>
                  <a:t>l'eau libre</a:t>
                </a:r>
              </a:p>
              <a:p>
                <a:pPr algn="ctr">
                  <a:buFontTx/>
                  <a:buNone/>
                </a:pPr>
                <a:r>
                  <a:rPr lang="fr-FR" b="1">
                    <a:solidFill>
                      <a:schemeClr val="tx1"/>
                    </a:solidFill>
                  </a:rPr>
                  <a:t> ou solvante</a:t>
                </a:r>
              </a:p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utoShape 72"/>
              <p:cNvSpPr>
                <a:spLocks noChangeArrowheads="1"/>
              </p:cNvSpPr>
              <p:nvPr/>
            </p:nvSpPr>
            <p:spPr bwMode="auto">
              <a:xfrm>
                <a:off x="2256" y="1632"/>
                <a:ext cx="1392" cy="672"/>
              </a:xfrm>
              <a:prstGeom prst="leftRightArrow">
                <a:avLst>
                  <a:gd name="adj1" fmla="val 69046"/>
                  <a:gd name="adj2" fmla="val 42704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buFontTx/>
                  <a:buNone/>
                </a:pPr>
                <a:r>
                  <a:rPr lang="fr-FR" b="1">
                    <a:solidFill>
                      <a:schemeClr val="tx1"/>
                    </a:solidFill>
                  </a:rPr>
                  <a:t>Eau capillaire</a:t>
                </a:r>
              </a:p>
              <a:p>
                <a:pPr algn="ctr">
                  <a:buFontTx/>
                  <a:buNone/>
                </a:pPr>
                <a:r>
                  <a:rPr lang="fr-FR" b="1">
                    <a:solidFill>
                      <a:schemeClr val="tx1"/>
                    </a:solidFill>
                  </a:rPr>
                  <a:t>Multi-Couches</a:t>
                </a:r>
              </a:p>
            </p:txBody>
          </p:sp>
          <p:sp>
            <p:nvSpPr>
              <p:cNvPr id="24" name="AutoShape 73"/>
              <p:cNvSpPr>
                <a:spLocks noChangeArrowheads="1"/>
              </p:cNvSpPr>
              <p:nvPr/>
            </p:nvSpPr>
            <p:spPr bwMode="auto">
              <a:xfrm>
                <a:off x="1680" y="2112"/>
                <a:ext cx="576" cy="672"/>
              </a:xfrm>
              <a:prstGeom prst="leftRightArrow">
                <a:avLst>
                  <a:gd name="adj1" fmla="val 71722"/>
                  <a:gd name="adj2" fmla="val 23093"/>
                </a:avLst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buFontTx/>
                  <a:buNone/>
                </a:pPr>
                <a:r>
                  <a:rPr lang="fr-FR" b="1" dirty="0">
                    <a:solidFill>
                      <a:schemeClr val="tx1"/>
                    </a:solidFill>
                  </a:rPr>
                  <a:t>Couche</a:t>
                </a:r>
              </a:p>
              <a:p>
                <a:pPr algn="ctr">
                  <a:buFontTx/>
                  <a:buNone/>
                </a:pPr>
                <a:r>
                  <a:rPr lang="fr-FR" b="1" dirty="0" err="1">
                    <a:solidFill>
                      <a:schemeClr val="tx1"/>
                    </a:solidFill>
                  </a:rPr>
                  <a:t>Monomoléculaire</a:t>
                </a:r>
                <a:endParaRPr lang="fr-FR" b="1" dirty="0">
                  <a:solidFill>
                    <a:schemeClr val="tx1"/>
                  </a:solidFill>
                </a:endParaRPr>
              </a:p>
              <a:p>
                <a:pPr algn="ctr">
                  <a:buFontTx/>
                  <a:buNone/>
                </a:pPr>
                <a:r>
                  <a:rPr lang="fr-FR" b="1" dirty="0">
                    <a:solidFill>
                      <a:schemeClr val="tx1"/>
                    </a:solidFill>
                  </a:rPr>
                  <a:t>Eau de constitution </a:t>
                </a:r>
              </a:p>
            </p:txBody>
          </p:sp>
          <p:sp>
            <p:nvSpPr>
              <p:cNvPr id="25" name="AutoShape 74"/>
              <p:cNvSpPr>
                <a:spLocks noChangeArrowheads="1"/>
              </p:cNvSpPr>
              <p:nvPr/>
            </p:nvSpPr>
            <p:spPr bwMode="auto">
              <a:xfrm>
                <a:off x="3648" y="1104"/>
                <a:ext cx="576" cy="672"/>
              </a:xfrm>
              <a:prstGeom prst="leftRightArrow">
                <a:avLst>
                  <a:gd name="adj1" fmla="val 69046"/>
                  <a:gd name="adj2" fmla="val 21528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buFontTx/>
                  <a:buNone/>
                </a:pPr>
                <a:r>
                  <a:rPr lang="fr-FR" b="1" dirty="0">
                    <a:solidFill>
                      <a:schemeClr val="tx1"/>
                    </a:solidFill>
                  </a:rPr>
                  <a:t>Eau capillaire</a:t>
                </a:r>
              </a:p>
              <a:p>
                <a:pPr algn="ctr">
                  <a:buFontTx/>
                  <a:buNone/>
                </a:pPr>
                <a:r>
                  <a:rPr lang="fr-FR" b="1" dirty="0" smtClean="0">
                    <a:solidFill>
                      <a:schemeClr val="tx1"/>
                    </a:solidFill>
                  </a:rPr>
                  <a:t>Condensée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 Box 77"/>
              <p:cNvSpPr txBox="1">
                <a:spLocks noChangeArrowheads="1"/>
              </p:cNvSpPr>
              <p:nvPr/>
            </p:nvSpPr>
            <p:spPr bwMode="auto">
              <a:xfrm>
                <a:off x="810" y="3840"/>
                <a:ext cx="99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</a:pPr>
                <a:r>
                  <a:rPr lang="fr-FR" sz="1200">
                    <a:solidFill>
                      <a:schemeClr val="tx1"/>
                    </a:solidFill>
                  </a:rPr>
                  <a:t>D’après Gomarin 1977</a:t>
                </a:r>
              </a:p>
            </p:txBody>
          </p:sp>
        </p:grpSp>
        <p:cxnSp>
          <p:nvCxnSpPr>
            <p:cNvPr id="6" name="Connecteur droit 38"/>
            <p:cNvCxnSpPr>
              <a:cxnSpLocks noChangeShapeType="1"/>
            </p:cNvCxnSpPr>
            <p:nvPr/>
          </p:nvCxnSpPr>
          <p:spPr bwMode="auto">
            <a:xfrm>
              <a:off x="2792413" y="5157788"/>
              <a:ext cx="144462" cy="0"/>
            </a:xfrm>
            <a:prstGeom prst="line">
              <a:avLst/>
            </a:prstGeom>
            <a:noFill/>
            <a:ln w="9525" algn="ctr">
              <a:noFill/>
              <a:round/>
              <a:headEnd/>
              <a:tailEnd/>
            </a:ln>
          </p:spPr>
        </p:cxnSp>
      </p:grpSp>
      <p:sp>
        <p:nvSpPr>
          <p:cNvPr id="38" name="ZoneTexte 37"/>
          <p:cNvSpPr txBox="1"/>
          <p:nvPr/>
        </p:nvSpPr>
        <p:spPr>
          <a:xfrm>
            <a:off x="1043608" y="332656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Courbe de désorption</a:t>
            </a:r>
            <a:endParaRPr lang="fr-F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7504" y="1628155"/>
            <a:ext cx="8924925" cy="460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800" dirty="0" smtClean="0"/>
              <a:t>a</a:t>
            </a:r>
            <a:r>
              <a:rPr kumimoji="0" lang="fr-FR" sz="2800" b="0" i="0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r>
              <a:rPr lang="fr-FR" sz="2800" dirty="0" smtClean="0"/>
              <a:t> 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activity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water</a:t>
            </a:r>
          </a:p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55776" y="40466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Activité de l’eau</a:t>
            </a:r>
            <a:endParaRPr lang="fr-FR" sz="3600" dirty="0"/>
          </a:p>
        </p:txBody>
      </p:sp>
      <p:sp>
        <p:nvSpPr>
          <p:cNvPr id="13" name="ZoneTexte 8"/>
          <p:cNvSpPr txBox="1">
            <a:spLocks noChangeArrowheads="1"/>
          </p:cNvSpPr>
          <p:nvPr/>
        </p:nvSpPr>
        <p:spPr bwMode="auto">
          <a:xfrm>
            <a:off x="971600" y="4797152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fr-FR" sz="2800" dirty="0" smtClean="0"/>
              <a:t>Humidité relative</a:t>
            </a:r>
            <a:endParaRPr lang="fr-FR" sz="2800" dirty="0"/>
          </a:p>
        </p:txBody>
      </p:sp>
      <p:sp>
        <p:nvSpPr>
          <p:cNvPr id="14" name="ZoneTexte 10"/>
          <p:cNvSpPr txBox="1">
            <a:spLocks noChangeArrowheads="1"/>
          </p:cNvSpPr>
          <p:nvPr/>
        </p:nvSpPr>
        <p:spPr bwMode="auto">
          <a:xfrm>
            <a:off x="5220072" y="4773624"/>
            <a:ext cx="3384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fr-FR" sz="2800" dirty="0" smtClean="0"/>
              <a:t>Activité de l’eau </a:t>
            </a:r>
            <a:endParaRPr lang="fr-FR" sz="2800" dirty="0"/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1127125" y="3213100"/>
          <a:ext cx="1979613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Équation" r:id="rId3" imgW="634680" imgH="431640" progId="Equation.3">
                  <p:embed/>
                </p:oleObj>
              </mc:Choice>
              <mc:Fallback>
                <p:oleObj name="Équation" r:id="rId3" imgW="63468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3213100"/>
                        <a:ext cx="1979613" cy="1350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5657850" y="3101975"/>
          <a:ext cx="18208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7" name="Équation" r:id="rId5" imgW="583920" imgH="457200" progId="Equation.3">
                  <p:embed/>
                </p:oleObj>
              </mc:Choice>
              <mc:Fallback>
                <p:oleObj name="Équation" r:id="rId5" imgW="58392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101975"/>
                        <a:ext cx="1820863" cy="14303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 cstate="print"/>
          <a:srcRect l="30439" t="41343" r="20306" b="12392"/>
          <a:stretch>
            <a:fillRect/>
          </a:stretch>
        </p:blipFill>
        <p:spPr bwMode="auto">
          <a:xfrm>
            <a:off x="1331640" y="2780928"/>
            <a:ext cx="6696744" cy="353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475656" y="1196752"/>
            <a:ext cx="6768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a</a:t>
            </a:r>
            <a:r>
              <a:rPr lang="fr-FR" sz="3200" baseline="-25000" dirty="0" err="1" smtClean="0"/>
              <a:t>w</a:t>
            </a:r>
            <a:r>
              <a:rPr lang="fr-FR" sz="3200" dirty="0" smtClean="0"/>
              <a:t> = </a:t>
            </a:r>
            <a:r>
              <a:rPr lang="fr-FR" sz="3200" smtClean="0"/>
              <a:t>concentration de </a:t>
            </a:r>
            <a:r>
              <a:rPr lang="fr-FR" sz="3200" dirty="0" smtClean="0"/>
              <a:t>vapeur d’eau en équilibre avec l’échantillon</a:t>
            </a:r>
            <a:endParaRPr lang="fr-FR" sz="3200" dirty="0"/>
          </a:p>
        </p:txBody>
      </p:sp>
      <p:grpSp>
        <p:nvGrpSpPr>
          <p:cNvPr id="8" name="Groupe 7"/>
          <p:cNvGrpSpPr/>
          <p:nvPr/>
        </p:nvGrpSpPr>
        <p:grpSpPr>
          <a:xfrm>
            <a:off x="4788024" y="4221088"/>
            <a:ext cx="3744416" cy="2160240"/>
            <a:chOff x="4788024" y="4221088"/>
            <a:chExt cx="3744416" cy="2160240"/>
          </a:xfrm>
          <a:solidFill>
            <a:schemeClr val="bg1"/>
          </a:solidFill>
        </p:grpSpPr>
        <p:sp>
          <p:nvSpPr>
            <p:cNvPr id="6" name="Rectangle 5"/>
            <p:cNvSpPr/>
            <p:nvPr/>
          </p:nvSpPr>
          <p:spPr>
            <a:xfrm>
              <a:off x="4788024" y="4725144"/>
              <a:ext cx="3744416" cy="16561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6136" y="4221088"/>
              <a:ext cx="936104" cy="72008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59632" y="11663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Différentes phases de séchage</a:t>
            </a:r>
            <a:endParaRPr lang="fr-FR" sz="3600" dirty="0"/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 cstate="print"/>
          <a:srcRect l="23570" t="34926" r="45119" b="41061"/>
          <a:stretch>
            <a:fillRect/>
          </a:stretch>
        </p:blipFill>
        <p:spPr>
          <a:xfrm>
            <a:off x="371511" y="836712"/>
            <a:ext cx="8304945" cy="3582790"/>
          </a:xfrm>
          <a:prstGeom prst="rect">
            <a:avLst/>
          </a:prstGeom>
          <a:noFill/>
        </p:spPr>
      </p:pic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2339752" y="4293096"/>
          <a:ext cx="5500687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Équation" r:id="rId4" imgW="1574640" imgH="482400" progId="Equation.3">
                  <p:embed/>
                </p:oleObj>
              </mc:Choice>
              <mc:Fallback>
                <p:oleObj name="Équation" r:id="rId4" imgW="157464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293096"/>
                        <a:ext cx="5500687" cy="16906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3419872" y="1196752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59632" y="11663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Différentes phases de séchage</a:t>
            </a:r>
            <a:endParaRPr lang="fr-FR" sz="3600" dirty="0"/>
          </a:p>
        </p:txBody>
      </p:sp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2915816" y="1124744"/>
          <a:ext cx="3124423" cy="96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0" name="Équation" r:id="rId3" imgW="1574640" imgH="482400" progId="Equation.3">
                  <p:embed/>
                </p:oleObj>
              </mc:Choice>
              <mc:Fallback>
                <p:oleObj name="Équation" r:id="rId3" imgW="157464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124744"/>
                        <a:ext cx="3124423" cy="96032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 flipH="1">
            <a:off x="2843808" y="2492896"/>
            <a:ext cx="1080120" cy="7200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44008" y="2492896"/>
            <a:ext cx="1080120" cy="7200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95536" y="458112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 </a:t>
            </a:r>
            <a:r>
              <a:rPr lang="fr-FR" dirty="0" smtClean="0">
                <a:solidFill>
                  <a:srgbClr val="FF0000"/>
                </a:solidFill>
              </a:rPr>
              <a:t>vitesse </a:t>
            </a:r>
            <a:r>
              <a:rPr lang="fr-FR" dirty="0" smtClean="0"/>
              <a:t>de séchage est </a:t>
            </a:r>
            <a:r>
              <a:rPr lang="fr-FR" dirty="0" smtClean="0">
                <a:solidFill>
                  <a:srgbClr val="FF0000"/>
                </a:solidFill>
              </a:rPr>
              <a:t>proportionnelle</a:t>
            </a:r>
            <a:r>
              <a:rPr lang="fr-FR" dirty="0" smtClean="0"/>
              <a:t> à la </a:t>
            </a:r>
            <a:r>
              <a:rPr lang="fr-FR" dirty="0" smtClean="0">
                <a:solidFill>
                  <a:srgbClr val="FF0000"/>
                </a:solidFill>
              </a:rPr>
              <a:t>différence</a:t>
            </a:r>
            <a:r>
              <a:rPr lang="fr-FR" dirty="0" smtClean="0"/>
              <a:t> de </a:t>
            </a:r>
            <a:r>
              <a:rPr lang="fr-FR" dirty="0" smtClean="0">
                <a:solidFill>
                  <a:srgbClr val="FF0000"/>
                </a:solidFill>
              </a:rPr>
              <a:t>pression</a:t>
            </a:r>
            <a:r>
              <a:rPr lang="fr-FR" dirty="0" smtClean="0"/>
              <a:t> partielle de </a:t>
            </a:r>
            <a:r>
              <a:rPr lang="fr-FR" dirty="0" smtClean="0">
                <a:solidFill>
                  <a:srgbClr val="FF0000"/>
                </a:solidFill>
              </a:rPr>
              <a:t>vapeur d’eau </a:t>
            </a:r>
            <a:r>
              <a:rPr lang="fr-FR" dirty="0" smtClean="0"/>
              <a:t>de l’air et du produit</a:t>
            </a:r>
            <a:endParaRPr lang="fr-FR" dirty="0"/>
          </a:p>
        </p:txBody>
      </p:sp>
      <p:graphicFrame>
        <p:nvGraphicFramePr>
          <p:cNvPr id="252932" name="Object 4"/>
          <p:cNvGraphicFramePr>
            <a:graphicFrameLocks noChangeAspect="1"/>
          </p:cNvGraphicFramePr>
          <p:nvPr/>
        </p:nvGraphicFramePr>
        <p:xfrm>
          <a:off x="539552" y="3501008"/>
          <a:ext cx="24161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1" name="Équation" r:id="rId5" imgW="774360" imgH="228600" progId="Equation.3">
                  <p:embed/>
                </p:oleObj>
              </mc:Choice>
              <mc:Fallback>
                <p:oleObj name="Équation" r:id="rId5" imgW="77436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501008"/>
                        <a:ext cx="2416175" cy="7143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lèche vers le bas 14"/>
          <p:cNvSpPr/>
          <p:nvPr/>
        </p:nvSpPr>
        <p:spPr>
          <a:xfrm>
            <a:off x="1619672" y="4365104"/>
            <a:ext cx="72008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52933" name="Object 2"/>
          <p:cNvGraphicFramePr>
            <a:graphicFrameLocks noChangeAspect="1"/>
          </p:cNvGraphicFramePr>
          <p:nvPr/>
        </p:nvGraphicFramePr>
        <p:xfrm>
          <a:off x="4716016" y="3429000"/>
          <a:ext cx="302418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2" name="Équation" r:id="rId7" imgW="1523880" imgH="431640" progId="Equation.3">
                  <p:embed/>
                </p:oleObj>
              </mc:Choice>
              <mc:Fallback>
                <p:oleObj name="Équation" r:id="rId7" imgW="152388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429000"/>
                        <a:ext cx="3024187" cy="860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vers le bas 17"/>
          <p:cNvSpPr/>
          <p:nvPr/>
        </p:nvSpPr>
        <p:spPr>
          <a:xfrm>
            <a:off x="6228184" y="4437112"/>
            <a:ext cx="72008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5148064" y="4797152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Lien entre la </a:t>
            </a:r>
            <a:r>
              <a:rPr lang="fr-FR" dirty="0" smtClean="0">
                <a:solidFill>
                  <a:srgbClr val="FF0000"/>
                </a:solidFill>
              </a:rPr>
              <a:t>pression partielle de vapeur d’eau </a:t>
            </a:r>
            <a:r>
              <a:rPr lang="fr-FR" dirty="0" smtClean="0"/>
              <a:t>et </a:t>
            </a:r>
            <a:r>
              <a:rPr lang="fr-FR" dirty="0" smtClean="0">
                <a:solidFill>
                  <a:srgbClr val="FF0000"/>
                </a:solidFill>
              </a:rPr>
              <a:t>l’humidité absolue </a:t>
            </a:r>
            <a:r>
              <a:rPr lang="fr-FR" dirty="0" smtClean="0"/>
              <a:t>de l</a:t>
            </a:r>
            <a:r>
              <a:rPr lang="fr-FR" dirty="0" smtClean="0">
                <a:solidFill>
                  <a:srgbClr val="FF0000"/>
                </a:solidFill>
              </a:rPr>
              <a:t>’air</a:t>
            </a:r>
            <a:r>
              <a:rPr lang="fr-FR" dirty="0" smtClean="0"/>
              <a:t> utilisé pour le séchage</a:t>
            </a:r>
            <a:endParaRPr lang="fr-FR" dirty="0"/>
          </a:p>
        </p:txBody>
      </p:sp>
      <p:sp>
        <p:nvSpPr>
          <p:cNvPr id="20" name="Triangle isocèle 19"/>
          <p:cNvSpPr/>
          <p:nvPr/>
        </p:nvSpPr>
        <p:spPr>
          <a:xfrm>
            <a:off x="6876256" y="1988840"/>
            <a:ext cx="1584176" cy="1152128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7236296" y="26369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cap="all" dirty="0" smtClean="0">
                <a:solidFill>
                  <a:srgbClr val="FF0000"/>
                </a:solidFill>
              </a:rPr>
              <a:t>Unités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59632" y="11663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Différentes phases de séchage</a:t>
            </a:r>
            <a:endParaRPr lang="fr-FR" sz="3600" dirty="0"/>
          </a:p>
        </p:txBody>
      </p:sp>
      <p:sp>
        <p:nvSpPr>
          <p:cNvPr id="41" name="Rectangle 40"/>
          <p:cNvSpPr/>
          <p:nvPr/>
        </p:nvSpPr>
        <p:spPr>
          <a:xfrm>
            <a:off x="3419872" y="1196752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9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24744"/>
            <a:ext cx="6389442" cy="521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11663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Quelques techniques de séchage à l’air chaud</a:t>
            </a:r>
            <a:endParaRPr lang="fr-FR" sz="3600" dirty="0"/>
          </a:p>
        </p:txBody>
      </p:sp>
      <p:sp>
        <p:nvSpPr>
          <p:cNvPr id="41" name="Rectangle 40"/>
          <p:cNvSpPr/>
          <p:nvPr/>
        </p:nvSpPr>
        <p:spPr>
          <a:xfrm>
            <a:off x="3419872" y="1196752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2" descr="tour d'atomisation (photo ICF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51520" y="1124744"/>
            <a:ext cx="3227231" cy="39900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196752"/>
            <a:ext cx="4667498" cy="476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611560" y="5445224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Rendement de 50 %</a:t>
            </a:r>
          </a:p>
          <a:p>
            <a:r>
              <a:rPr lang="fr-FR" sz="2800" dirty="0" smtClean="0"/>
              <a:t>Pertes thermiques considérables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19872" y="1196752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052736"/>
            <a:ext cx="3960440" cy="448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4744"/>
            <a:ext cx="2892425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933056"/>
            <a:ext cx="2752725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4932040" y="594928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Séchoir statique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79512" y="11663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Quelques techniques de séchage à l’air chaud</a:t>
            </a:r>
            <a:endParaRPr lang="fr-F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dsarmeo\AppData\Local\Microsoft\Windows\Temporary Internet Files\Content.IE5\0CTJ6EZ4\MC900383624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4581128"/>
            <a:ext cx="1722255" cy="1862696"/>
          </a:xfrm>
          <a:prstGeom prst="rect">
            <a:avLst/>
          </a:prstGeom>
          <a:noFill/>
        </p:spPr>
      </p:pic>
      <p:cxnSp>
        <p:nvCxnSpPr>
          <p:cNvPr id="21" name="Connecteur droit 20"/>
          <p:cNvCxnSpPr/>
          <p:nvPr/>
        </p:nvCxnSpPr>
        <p:spPr>
          <a:xfrm>
            <a:off x="3491880" y="4456276"/>
            <a:ext cx="36004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>
            <a:off x="3491880" y="4888324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3563888" y="5104348"/>
            <a:ext cx="288032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87824" y="2780928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03848" y="213285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Isotherme = lente</a:t>
            </a:r>
            <a:endParaRPr lang="fr-FR" sz="2800" dirty="0"/>
          </a:p>
        </p:txBody>
      </p:sp>
      <p:grpSp>
        <p:nvGrpSpPr>
          <p:cNvPr id="2" name="Groupe 15"/>
          <p:cNvGrpSpPr/>
          <p:nvPr/>
        </p:nvGrpSpPr>
        <p:grpSpPr>
          <a:xfrm>
            <a:off x="1691680" y="1628800"/>
            <a:ext cx="1872208" cy="1944216"/>
            <a:chOff x="6516216" y="3284984"/>
            <a:chExt cx="2232248" cy="2088232"/>
          </a:xfrm>
        </p:grpSpPr>
        <p:pic>
          <p:nvPicPr>
            <p:cNvPr id="12" name="Picture 6" descr="C:\Users\dsarmeo\AppData\Local\Microsoft\Windows\Temporary Internet Files\Content.IE5\K3W60Y72\MC900286946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16216" y="3284984"/>
              <a:ext cx="2037869" cy="2023776"/>
            </a:xfrm>
            <a:prstGeom prst="rect">
              <a:avLst/>
            </a:prstGeom>
            <a:noFill/>
          </p:spPr>
        </p:pic>
        <p:sp>
          <p:nvSpPr>
            <p:cNvPr id="15" name="Ellipse 14"/>
            <p:cNvSpPr/>
            <p:nvPr/>
          </p:nvSpPr>
          <p:spPr>
            <a:xfrm>
              <a:off x="6876256" y="4365104"/>
              <a:ext cx="1872208" cy="10081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1907704" y="393305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Adiabatique = rapide</a:t>
            </a:r>
            <a:endParaRPr lang="fr-FR" sz="2800" dirty="0"/>
          </a:p>
        </p:txBody>
      </p:sp>
      <p:sp>
        <p:nvSpPr>
          <p:cNvPr id="20" name="Accolade fermante 19"/>
          <p:cNvSpPr/>
          <p:nvPr/>
        </p:nvSpPr>
        <p:spPr>
          <a:xfrm>
            <a:off x="6228184" y="1844824"/>
            <a:ext cx="504056" cy="4608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876256" y="2708920"/>
            <a:ext cx="2267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Cycle de CARNOT irréalisable pratiquement</a:t>
            </a:r>
          </a:p>
          <a:p>
            <a:pPr algn="ctr"/>
            <a:r>
              <a:rPr lang="fr-FR" sz="2800" dirty="0" smtClean="0">
                <a:sym typeface="Symbol"/>
              </a:rPr>
              <a:t></a:t>
            </a:r>
            <a:endParaRPr lang="fr-FR" sz="2800" dirty="0" smtClean="0"/>
          </a:p>
          <a:p>
            <a:pPr algn="ctr"/>
            <a:r>
              <a:rPr lang="fr-FR" sz="2800" dirty="0" smtClean="0"/>
              <a:t> </a:t>
            </a:r>
            <a:r>
              <a:rPr lang="fr-FR" sz="2800" dirty="0" smtClean="0">
                <a:solidFill>
                  <a:srgbClr val="FF0000"/>
                </a:solidFill>
                <a:sym typeface="Symbol"/>
              </a:rPr>
              <a:t> max théorique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noProof="0" dirty="0" smtClean="0">
                <a:latin typeface="+mj-lt"/>
                <a:ea typeface="+mj-ea"/>
                <a:cs typeface="+mj-cs"/>
              </a:rPr>
              <a:t>Le froid mécanique: cycle de CARNOT</a:t>
            </a:r>
            <a:endParaRPr kumimoji="0" lang="fr-FR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19872" y="1196752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716016" y="594928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Séchoir dynamique</a:t>
            </a:r>
            <a:endParaRPr lang="fr-FR" sz="2800" dirty="0"/>
          </a:p>
        </p:txBody>
      </p:sp>
      <p:grpSp>
        <p:nvGrpSpPr>
          <p:cNvPr id="9" name="Groupe 9"/>
          <p:cNvGrpSpPr>
            <a:grpSpLocks/>
          </p:cNvGrpSpPr>
          <p:nvPr/>
        </p:nvGrpSpPr>
        <p:grpSpPr bwMode="auto">
          <a:xfrm>
            <a:off x="251520" y="1556792"/>
            <a:ext cx="3960490" cy="3960440"/>
            <a:chOff x="2936875" y="2348880"/>
            <a:chExt cx="3888333" cy="345660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3625" t="42621" r="35507" b="24400"/>
            <a:stretch>
              <a:fillRect/>
            </a:stretch>
          </p:blipFill>
          <p:spPr bwMode="auto">
            <a:xfrm>
              <a:off x="2936875" y="2349500"/>
              <a:ext cx="3887788" cy="3455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249144" y="2348880"/>
              <a:ext cx="576064" cy="18002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 t="54849"/>
          <a:stretch>
            <a:fillRect/>
          </a:stretch>
        </p:blipFill>
        <p:spPr bwMode="auto">
          <a:xfrm>
            <a:off x="4643809" y="2564855"/>
            <a:ext cx="3899377" cy="25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179512" y="11663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Quelques techniques de séchage à l’air chaud</a:t>
            </a:r>
            <a:endParaRPr lang="fr-F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331640" y="188640"/>
            <a:ext cx="60147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2596" y="12112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Une autre technique de séchage</a:t>
            </a:r>
            <a:endParaRPr lang="fr-FR" sz="3600" dirty="0"/>
          </a:p>
        </p:txBody>
      </p:sp>
      <p:sp>
        <p:nvSpPr>
          <p:cNvPr id="41" name="Rectangle 40"/>
          <p:cNvSpPr/>
          <p:nvPr/>
        </p:nvSpPr>
        <p:spPr>
          <a:xfrm>
            <a:off x="3203848" y="1915887"/>
            <a:ext cx="43204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cycle_lyophilis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843879"/>
            <a:ext cx="4989686" cy="4465441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</p:pic>
      <p:sp>
        <p:nvSpPr>
          <p:cNvPr id="2" name="ZoneTexte 1"/>
          <p:cNvSpPr txBox="1"/>
          <p:nvPr/>
        </p:nvSpPr>
        <p:spPr>
          <a:xfrm>
            <a:off x="1640806" y="871167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La lyophilisation ou cryodessiccation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259632" y="-99392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Diagramme d’ANDREWS</a:t>
            </a:r>
            <a:endParaRPr lang="fr-FR" sz="4000" dirty="0"/>
          </a:p>
        </p:txBody>
      </p:sp>
      <p:grpSp>
        <p:nvGrpSpPr>
          <p:cNvPr id="17" name="Groupe 16"/>
          <p:cNvGrpSpPr/>
          <p:nvPr/>
        </p:nvGrpSpPr>
        <p:grpSpPr>
          <a:xfrm>
            <a:off x="2051720" y="1268760"/>
            <a:ext cx="4968552" cy="5517232"/>
            <a:chOff x="323528" y="3140968"/>
            <a:chExt cx="4032448" cy="41764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2137" t="38927" r="51514" b="13683"/>
            <a:stretch>
              <a:fillRect/>
            </a:stretch>
          </p:blipFill>
          <p:spPr bwMode="auto">
            <a:xfrm>
              <a:off x="323528" y="3356992"/>
              <a:ext cx="3816424" cy="396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2555776" y="3140968"/>
              <a:ext cx="180020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39040" t="38927" r="21188" b="46425"/>
          <a:stretch>
            <a:fillRect/>
          </a:stretch>
        </p:blipFill>
        <p:spPr bwMode="auto">
          <a:xfrm>
            <a:off x="683568" y="764704"/>
            <a:ext cx="7272808" cy="154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6539</TotalTime>
  <Words>1876</Words>
  <Application>Microsoft Office PowerPoint</Application>
  <PresentationFormat>Affichage à l'écran (4:3)</PresentationFormat>
  <Paragraphs>425</Paragraphs>
  <Slides>81</Slides>
  <Notes>5</Notes>
  <HiddenSlides>1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3" baseType="lpstr">
      <vt:lpstr>Thème Office</vt:lpstr>
      <vt:lpstr>Équation</vt:lpstr>
      <vt:lpstr>Conservation des produits alimentaires </vt:lpstr>
      <vt:lpstr>Froid mécanique  </vt:lpstr>
      <vt:lpstr>Objectifs (être capable de)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Synthèse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Détendeur thermostatique</vt:lpstr>
      <vt:lpstr>Détendeur thermostatique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Techniques du séchage  </vt:lpstr>
      <vt:lpstr>Objectifs (être capable de)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trois techniques courantes …</vt:lpstr>
      <vt:lpstr>Mécanisme de séchage par voie thermique</vt:lpstr>
      <vt:lpstr>Mécanisme de séchage par voie thermique</vt:lpstr>
      <vt:lpstr>Mécanisme de séchage par voie thermique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Utilisations du diagramme d’air humide</vt:lpstr>
      <vt:lpstr>Présentation PowerPoint</vt:lpstr>
      <vt:lpstr>Présentation PowerPoint</vt:lpstr>
      <vt:lpstr>Présentation PowerPoint</vt:lpstr>
      <vt:lpstr>Présentation PowerPoint</vt:lpstr>
      <vt:lpstr>Diagramme de l’air humide vierge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Froid mécanique  Chap 6</dc:title>
  <dc:creator>dsarmeo</dc:creator>
  <cp:lastModifiedBy>dsarmeo</cp:lastModifiedBy>
  <cp:revision>455</cp:revision>
  <dcterms:created xsi:type="dcterms:W3CDTF">2011-08-25T13:56:41Z</dcterms:created>
  <dcterms:modified xsi:type="dcterms:W3CDTF">2014-01-29T06:43:18Z</dcterms:modified>
</cp:coreProperties>
</file>